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79" r:id="rId9"/>
    <p:sldId id="259" r:id="rId10"/>
    <p:sldId id="267" r:id="rId11"/>
    <p:sldId id="286" r:id="rId12"/>
    <p:sldId id="280" r:id="rId13"/>
    <p:sldId id="260" r:id="rId14"/>
    <p:sldId id="270" r:id="rId15"/>
    <p:sldId id="271" r:id="rId16"/>
    <p:sldId id="272" r:id="rId17"/>
    <p:sldId id="261" r:id="rId18"/>
    <p:sldId id="274" r:id="rId19"/>
    <p:sldId id="281" r:id="rId20"/>
    <p:sldId id="282" r:id="rId21"/>
    <p:sldId id="283" r:id="rId22"/>
    <p:sldId id="284" r:id="rId23"/>
    <p:sldId id="285" r:id="rId24"/>
    <p:sldId id="278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B7C0"/>
    <a:srgbClr val="FDFDFD"/>
    <a:srgbClr val="595859"/>
    <a:srgbClr val="595959"/>
    <a:srgbClr val="F6A500"/>
    <a:srgbClr val="FD7104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342" y="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6E560-ADEC-41E6-854E-DAC06D5AFEC8}" type="datetimeFigureOut">
              <a:rPr lang="zh-CN" altLang="en-US" smtClean="0"/>
              <a:pPr/>
              <a:t>2022/10/24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D1AA-1B48-4F17-8DC6-3D113FDD2C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656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6E560-ADEC-41E6-854E-DAC06D5AFEC8}" type="datetimeFigureOut">
              <a:rPr lang="zh-CN" altLang="en-US" smtClean="0"/>
              <a:pPr/>
              <a:t>2022/10/24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D1AA-1B48-4F17-8DC6-3D113FDD2C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363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6E560-ADEC-41E6-854E-DAC06D5AFEC8}" type="datetimeFigureOut">
              <a:rPr lang="zh-CN" altLang="en-US" smtClean="0"/>
              <a:pPr/>
              <a:t>2022/10/24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D1AA-1B48-4F17-8DC6-3D113FDD2C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5710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6E560-ADEC-41E6-854E-DAC06D5AFEC8}" type="datetimeFigureOut">
              <a:rPr lang="zh-CN" altLang="en-US" smtClean="0"/>
              <a:pPr/>
              <a:t>2022/10/24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D1AA-1B48-4F17-8DC6-3D113FDD2C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99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6E560-ADEC-41E6-854E-DAC06D5AFEC8}" type="datetimeFigureOut">
              <a:rPr lang="zh-CN" altLang="en-US" smtClean="0"/>
              <a:pPr/>
              <a:t>2022/10/24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D1AA-1B48-4F17-8DC6-3D113FDD2C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126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6E560-ADEC-41E6-854E-DAC06D5AFEC8}" type="datetimeFigureOut">
              <a:rPr lang="zh-CN" altLang="en-US" smtClean="0"/>
              <a:pPr/>
              <a:t>2022/10/24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D1AA-1B48-4F17-8DC6-3D113FDD2C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7605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6E560-ADEC-41E6-854E-DAC06D5AFEC8}" type="datetimeFigureOut">
              <a:rPr lang="zh-CN" altLang="en-US" smtClean="0"/>
              <a:pPr/>
              <a:t>2022/10/24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D1AA-1B48-4F17-8DC6-3D113FDD2C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252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6E560-ADEC-41E6-854E-DAC06D5AFEC8}" type="datetimeFigureOut">
              <a:rPr lang="zh-CN" altLang="en-US" smtClean="0"/>
              <a:pPr/>
              <a:t>2022/10/24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D1AA-1B48-4F17-8DC6-3D113FDD2C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592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6E560-ADEC-41E6-854E-DAC06D5AFEC8}" type="datetimeFigureOut">
              <a:rPr lang="zh-CN" altLang="en-US" smtClean="0"/>
              <a:pPr/>
              <a:t>2022/10/24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D1AA-1B48-4F17-8DC6-3D113FDD2C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59131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6E560-ADEC-41E6-854E-DAC06D5AFEC8}" type="datetimeFigureOut">
              <a:rPr lang="zh-CN" altLang="en-US" smtClean="0"/>
              <a:pPr/>
              <a:t>2022/10/24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D1AA-1B48-4F17-8DC6-3D113FDD2C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0258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E6E560-ADEC-41E6-854E-DAC06D5AFEC8}" type="datetimeFigureOut">
              <a:rPr lang="zh-CN" altLang="en-US" smtClean="0"/>
              <a:pPr/>
              <a:t>2022/10/24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D4D1AA-1B48-4F17-8DC6-3D113FDD2C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7217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E6E560-ADEC-41E6-854E-DAC06D5AFEC8}" type="datetimeFigureOut">
              <a:rPr lang="zh-CN" altLang="en-US" smtClean="0"/>
              <a:pPr/>
              <a:t>2022/10/24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D4D1AA-1B48-4F17-8DC6-3D113FDD2CC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0987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cloud.tencent.com/product/cvm?from=10680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/>
          <p:nvPr/>
        </p:nvSpPr>
        <p:spPr>
          <a:xfrm>
            <a:off x="0" y="4087002"/>
            <a:ext cx="12192000" cy="15524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5"/>
          <p:cNvSpPr/>
          <p:nvPr/>
        </p:nvSpPr>
        <p:spPr>
          <a:xfrm>
            <a:off x="318502" y="4665266"/>
            <a:ext cx="1111084" cy="1111084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6"/>
          <p:cNvSpPr/>
          <p:nvPr/>
        </p:nvSpPr>
        <p:spPr>
          <a:xfrm>
            <a:off x="2047054" y="4338962"/>
            <a:ext cx="1060122" cy="1060122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7"/>
          <p:cNvSpPr/>
          <p:nvPr/>
        </p:nvSpPr>
        <p:spPr>
          <a:xfrm>
            <a:off x="1300182" y="3978403"/>
            <a:ext cx="798226" cy="798226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8"/>
          <p:cNvSpPr/>
          <p:nvPr/>
        </p:nvSpPr>
        <p:spPr>
          <a:xfrm>
            <a:off x="1588568" y="5114428"/>
            <a:ext cx="329326" cy="329326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2"/>
          <p:cNvSpPr txBox="1"/>
          <p:nvPr/>
        </p:nvSpPr>
        <p:spPr>
          <a:xfrm>
            <a:off x="838200" y="4146942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+mj-lt"/>
              </a:rPr>
              <a:t>藏头诗生成</a:t>
            </a:r>
            <a:endParaRPr 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3"/>
          <p:cNvSpPr txBox="1"/>
          <p:nvPr/>
        </p:nvSpPr>
        <p:spPr>
          <a:xfrm>
            <a:off x="4002621" y="5078129"/>
            <a:ext cx="66008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i="1" dirty="0">
                <a:solidFill>
                  <a:schemeClr val="bg1"/>
                </a:solidFill>
                <a:cs typeface="Arial" panose="020B0604020202020204" pitchFamily="34" charset="0"/>
              </a:rPr>
              <a:t>刘博严   徐子超  王中华  李俊和</a:t>
            </a:r>
            <a:endParaRPr lang="en-US" altLang="zh-CN" sz="2400" b="1" i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9" name="Diamond 34"/>
          <p:cNvSpPr/>
          <p:nvPr/>
        </p:nvSpPr>
        <p:spPr>
          <a:xfrm>
            <a:off x="8059473" y="3901074"/>
            <a:ext cx="1247219" cy="1247219"/>
          </a:xfrm>
          <a:prstGeom prst="diamond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Diamond 35"/>
          <p:cNvSpPr/>
          <p:nvPr/>
        </p:nvSpPr>
        <p:spPr>
          <a:xfrm>
            <a:off x="9472885" y="4764438"/>
            <a:ext cx="782639" cy="782639"/>
          </a:xfrm>
          <a:prstGeom prst="diamond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Diamond 36"/>
          <p:cNvSpPr/>
          <p:nvPr/>
        </p:nvSpPr>
        <p:spPr>
          <a:xfrm>
            <a:off x="10375419" y="4159544"/>
            <a:ext cx="531998" cy="531998"/>
          </a:xfrm>
          <a:prstGeom prst="diamond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Diamond 37"/>
          <p:cNvSpPr/>
          <p:nvPr/>
        </p:nvSpPr>
        <p:spPr>
          <a:xfrm>
            <a:off x="11618933" y="5103369"/>
            <a:ext cx="531998" cy="531998"/>
          </a:xfrm>
          <a:prstGeom prst="diamond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Diamond 38"/>
          <p:cNvSpPr/>
          <p:nvPr/>
        </p:nvSpPr>
        <p:spPr>
          <a:xfrm>
            <a:off x="11411330" y="4942829"/>
            <a:ext cx="434626" cy="434626"/>
          </a:xfrm>
          <a:prstGeom prst="diamond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9"/>
          <p:cNvSpPr/>
          <p:nvPr/>
        </p:nvSpPr>
        <p:spPr>
          <a:xfrm>
            <a:off x="3753208" y="1256715"/>
            <a:ext cx="2381614" cy="2381613"/>
          </a:xfrm>
          <a:prstGeom prst="ellipse">
            <a:avLst/>
          </a:prstGeom>
          <a:noFill/>
          <a:ln>
            <a:solidFill>
              <a:srgbClr val="59595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10"/>
          <p:cNvSpPr/>
          <p:nvPr/>
        </p:nvSpPr>
        <p:spPr>
          <a:xfrm>
            <a:off x="2568989" y="1105678"/>
            <a:ext cx="2381614" cy="2381613"/>
          </a:xfrm>
          <a:prstGeom prst="ellipse">
            <a:avLst/>
          </a:prstGeom>
          <a:noFill/>
          <a:ln>
            <a:solidFill>
              <a:srgbClr val="59595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组合 79"/>
          <p:cNvGrpSpPr>
            <a:grpSpLocks/>
          </p:cNvGrpSpPr>
          <p:nvPr/>
        </p:nvGrpSpPr>
        <p:grpSpPr bwMode="auto">
          <a:xfrm>
            <a:off x="1589596" y="810715"/>
            <a:ext cx="2340698" cy="2345431"/>
            <a:chOff x="6379729" y="2488774"/>
            <a:chExt cx="2513016" cy="2513016"/>
          </a:xfrm>
        </p:grpSpPr>
        <p:sp>
          <p:nvSpPr>
            <p:cNvPr id="10" name="任意多边形 82"/>
            <p:cNvSpPr/>
            <p:nvPr/>
          </p:nvSpPr>
          <p:spPr>
            <a:xfrm rot="3738964">
              <a:off x="6379729" y="2488774"/>
              <a:ext cx="2513016" cy="2513016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FFFFFF"/>
                </a:gs>
                <a:gs pos="88000">
                  <a:srgbClr val="FFFFFF">
                    <a:lumMod val="72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7380000" sx="102000" sy="102000" algn="tr" rotWithShape="0">
                <a:prstClr val="black">
                  <a:alpha val="39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</a:endParaRPr>
            </a:p>
          </p:txBody>
        </p:sp>
        <p:sp>
          <p:nvSpPr>
            <p:cNvPr id="11" name="任意多边形 83"/>
            <p:cNvSpPr/>
            <p:nvPr/>
          </p:nvSpPr>
          <p:spPr>
            <a:xfrm rot="16377237">
              <a:off x="6409518" y="2506880"/>
              <a:ext cx="2476803" cy="2476800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flip="none" rotWithShape="1">
              <a:gsLst>
                <a:gs pos="29000">
                  <a:srgbClr val="FFFFFF"/>
                </a:gs>
                <a:gs pos="98000">
                  <a:srgbClr val="FFFFFF">
                    <a:lumMod val="7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9" name="椭圆 80"/>
          <p:cNvSpPr/>
          <p:nvPr/>
        </p:nvSpPr>
        <p:spPr bwMode="auto">
          <a:xfrm>
            <a:off x="1932719" y="1141999"/>
            <a:ext cx="1691508" cy="1694936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1500" kern="0" dirty="0">
                <a:solidFill>
                  <a:srgbClr val="FFFFFF"/>
                </a:solidFill>
              </a:rPr>
              <a:t>自</a:t>
            </a:r>
            <a:endParaRPr kumimoji="0" lang="zh-CN" altLang="en-US" sz="1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9" name="组合 79"/>
          <p:cNvGrpSpPr>
            <a:grpSpLocks/>
          </p:cNvGrpSpPr>
          <p:nvPr/>
        </p:nvGrpSpPr>
        <p:grpSpPr bwMode="auto">
          <a:xfrm>
            <a:off x="3630929" y="600941"/>
            <a:ext cx="2180135" cy="2184543"/>
            <a:chOff x="6379729" y="2488774"/>
            <a:chExt cx="2513016" cy="2513016"/>
          </a:xfrm>
        </p:grpSpPr>
        <p:sp>
          <p:nvSpPr>
            <p:cNvPr id="31" name="任意多边形 82"/>
            <p:cNvSpPr/>
            <p:nvPr/>
          </p:nvSpPr>
          <p:spPr>
            <a:xfrm rot="3738964">
              <a:off x="6379729" y="2488774"/>
              <a:ext cx="2513016" cy="2513016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FFFFFF"/>
                </a:gs>
                <a:gs pos="88000">
                  <a:srgbClr val="FFFFFF">
                    <a:lumMod val="72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7380000" sx="102000" sy="102000" algn="tr" rotWithShape="0">
                <a:prstClr val="black">
                  <a:alpha val="39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</a:endParaRPr>
            </a:p>
          </p:txBody>
        </p:sp>
        <p:sp>
          <p:nvSpPr>
            <p:cNvPr id="32" name="任意多边形 83"/>
            <p:cNvSpPr/>
            <p:nvPr/>
          </p:nvSpPr>
          <p:spPr>
            <a:xfrm rot="16377237">
              <a:off x="6409518" y="2506880"/>
              <a:ext cx="2476803" cy="2476800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flip="none" rotWithShape="1">
              <a:gsLst>
                <a:gs pos="29000">
                  <a:srgbClr val="FFFFFF"/>
                </a:gs>
                <a:gs pos="98000">
                  <a:srgbClr val="FFFFFF">
                    <a:lumMod val="7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0" name="椭圆 80"/>
          <p:cNvSpPr/>
          <p:nvPr/>
        </p:nvSpPr>
        <p:spPr bwMode="auto">
          <a:xfrm>
            <a:off x="3950516" y="909500"/>
            <a:ext cx="1574858" cy="1694936"/>
          </a:xfrm>
          <a:prstGeom prst="ellipse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1500" kern="0" dirty="0">
                <a:solidFill>
                  <a:srgbClr val="FFFFFF"/>
                </a:solidFill>
              </a:rPr>
              <a:t>然</a:t>
            </a:r>
            <a:endParaRPr kumimoji="0" lang="zh-CN" altLang="en-US" sz="1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8" name="组合 79"/>
          <p:cNvGrpSpPr>
            <a:grpSpLocks/>
          </p:cNvGrpSpPr>
          <p:nvPr/>
        </p:nvGrpSpPr>
        <p:grpSpPr bwMode="auto">
          <a:xfrm>
            <a:off x="6509312" y="796591"/>
            <a:ext cx="2354638" cy="2359399"/>
            <a:chOff x="6379729" y="2488774"/>
            <a:chExt cx="2513016" cy="2513016"/>
          </a:xfrm>
        </p:grpSpPr>
        <p:sp>
          <p:nvSpPr>
            <p:cNvPr id="40" name="任意多边形 82"/>
            <p:cNvSpPr/>
            <p:nvPr/>
          </p:nvSpPr>
          <p:spPr>
            <a:xfrm rot="3738964">
              <a:off x="6379729" y="2488774"/>
              <a:ext cx="2513016" cy="2513016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FFFFFF"/>
                </a:gs>
                <a:gs pos="88000">
                  <a:srgbClr val="FFFFFF">
                    <a:lumMod val="72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7380000" sx="102000" sy="102000" algn="tr" rotWithShape="0">
                <a:prstClr val="black">
                  <a:alpha val="39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</a:endParaRPr>
            </a:p>
          </p:txBody>
        </p:sp>
        <p:sp>
          <p:nvSpPr>
            <p:cNvPr id="41" name="任意多边形 83"/>
            <p:cNvSpPr/>
            <p:nvPr/>
          </p:nvSpPr>
          <p:spPr>
            <a:xfrm rot="16377237">
              <a:off x="6409518" y="2506880"/>
              <a:ext cx="2476803" cy="2476800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flip="none" rotWithShape="1">
              <a:gsLst>
                <a:gs pos="29000">
                  <a:srgbClr val="FFFFFF"/>
                </a:gs>
                <a:gs pos="98000">
                  <a:srgbClr val="FFFFFF">
                    <a:lumMod val="7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9" name="椭圆 80"/>
          <p:cNvSpPr/>
          <p:nvPr/>
        </p:nvSpPr>
        <p:spPr bwMode="auto">
          <a:xfrm>
            <a:off x="6854479" y="1129847"/>
            <a:ext cx="1701582" cy="1705030"/>
          </a:xfrm>
          <a:prstGeom prst="ellipse">
            <a:avLst/>
          </a:prstGeom>
          <a:solidFill>
            <a:schemeClr val="accent4"/>
          </a:solidFill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1500" kern="0" dirty="0">
                <a:solidFill>
                  <a:srgbClr val="FFFFFF"/>
                </a:solidFill>
              </a:rPr>
              <a:t>言</a:t>
            </a:r>
            <a:endParaRPr kumimoji="0" lang="zh-CN" altLang="en-US" sz="1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47" name="组合 79"/>
          <p:cNvGrpSpPr>
            <a:grpSpLocks/>
          </p:cNvGrpSpPr>
          <p:nvPr/>
        </p:nvGrpSpPr>
        <p:grpSpPr bwMode="auto">
          <a:xfrm>
            <a:off x="5019906" y="1945561"/>
            <a:ext cx="1920483" cy="1924366"/>
            <a:chOff x="6379729" y="2488774"/>
            <a:chExt cx="2513016" cy="2513016"/>
          </a:xfrm>
        </p:grpSpPr>
        <p:sp>
          <p:nvSpPr>
            <p:cNvPr id="49" name="任意多边形 82"/>
            <p:cNvSpPr/>
            <p:nvPr/>
          </p:nvSpPr>
          <p:spPr>
            <a:xfrm rot="3738964">
              <a:off x="6379729" y="2488774"/>
              <a:ext cx="2513016" cy="2513016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FFFFFF"/>
                </a:gs>
                <a:gs pos="88000">
                  <a:srgbClr val="FFFFFF">
                    <a:lumMod val="72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7380000" sx="102000" sy="102000" algn="tr" rotWithShape="0">
                <a:prstClr val="black">
                  <a:alpha val="39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</a:endParaRPr>
            </a:p>
          </p:txBody>
        </p:sp>
        <p:sp>
          <p:nvSpPr>
            <p:cNvPr id="50" name="任意多边形 83"/>
            <p:cNvSpPr/>
            <p:nvPr/>
          </p:nvSpPr>
          <p:spPr>
            <a:xfrm rot="16377237">
              <a:off x="6409518" y="2506880"/>
              <a:ext cx="2476803" cy="2476800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flip="none" rotWithShape="1">
              <a:gsLst>
                <a:gs pos="29000">
                  <a:srgbClr val="FFFFFF"/>
                </a:gs>
                <a:gs pos="98000">
                  <a:srgbClr val="FFFFFF">
                    <a:lumMod val="7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8" name="椭圆 80"/>
          <p:cNvSpPr/>
          <p:nvPr/>
        </p:nvSpPr>
        <p:spPr bwMode="auto">
          <a:xfrm>
            <a:off x="5301430" y="2217371"/>
            <a:ext cx="1387840" cy="1390651"/>
          </a:xfrm>
          <a:prstGeom prst="ellipse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1500" kern="0" dirty="0">
                <a:solidFill>
                  <a:srgbClr val="FFFFFF"/>
                </a:solidFill>
              </a:rPr>
              <a:t>语</a:t>
            </a:r>
            <a:endParaRPr kumimoji="0" lang="zh-CN" altLang="en-US" sz="1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5553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0" y="0"/>
            <a:ext cx="12192000" cy="13023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12"/>
          <p:cNvSpPr txBox="1"/>
          <p:nvPr/>
        </p:nvSpPr>
        <p:spPr>
          <a:xfrm>
            <a:off x="3276319" y="377727"/>
            <a:ext cx="5639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+mj-lt"/>
              </a:rPr>
              <a:t>使用</a:t>
            </a:r>
            <a:r>
              <a:rPr lang="en-US" altLang="zh-CN" sz="3600" b="1" dirty="0" err="1">
                <a:solidFill>
                  <a:schemeClr val="bg1"/>
                </a:solidFill>
                <a:latin typeface="+mj-lt"/>
              </a:rPr>
              <a:t>tenserflow</a:t>
            </a:r>
            <a:r>
              <a:rPr lang="zh-CN" altLang="en-US" sz="3600" b="1" dirty="0">
                <a:solidFill>
                  <a:schemeClr val="bg1"/>
                </a:solidFill>
                <a:latin typeface="+mj-lt"/>
              </a:rPr>
              <a:t>构建模型</a:t>
            </a:r>
            <a:endParaRPr lang="en-US" sz="3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2" name="Rectangle 50"/>
          <p:cNvSpPr/>
          <p:nvPr/>
        </p:nvSpPr>
        <p:spPr>
          <a:xfrm>
            <a:off x="1" y="5662197"/>
            <a:ext cx="12192000" cy="891169"/>
          </a:xfrm>
          <a:prstGeom prst="rect">
            <a:avLst/>
          </a:prstGeom>
          <a:solidFill>
            <a:schemeClr val="bg1">
              <a:lumMod val="8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1" name="TextBox 39"/>
          <p:cNvSpPr txBox="1"/>
          <p:nvPr/>
        </p:nvSpPr>
        <p:spPr>
          <a:xfrm>
            <a:off x="1654854" y="4006059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vi-VN" sz="16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5CC5E9A-2C4B-25FB-DFDF-D8DADC6402CE}"/>
              </a:ext>
            </a:extLst>
          </p:cNvPr>
          <p:cNvSpPr txBox="1"/>
          <p:nvPr/>
        </p:nvSpPr>
        <p:spPr>
          <a:xfrm>
            <a:off x="90152" y="1302345"/>
            <a:ext cx="7437549" cy="3392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# </a:t>
            </a:r>
            <a:r>
              <a:rPr lang="zh-CN" altLang="en-US" dirty="0"/>
              <a:t>构建模型</a:t>
            </a:r>
          </a:p>
          <a:p>
            <a:r>
              <a:rPr lang="en-US" altLang="zh-CN" dirty="0"/>
              <a:t>def </a:t>
            </a:r>
            <a:r>
              <a:rPr lang="en-US" altLang="zh-CN" dirty="0" err="1"/>
              <a:t>build_model</a:t>
            </a:r>
            <a:r>
              <a:rPr lang="en-US" altLang="zh-CN" dirty="0"/>
              <a:t>(</a:t>
            </a:r>
            <a:r>
              <a:rPr lang="en-US" altLang="zh-CN" dirty="0" err="1"/>
              <a:t>vocab_size</a:t>
            </a:r>
            <a:r>
              <a:rPr lang="en-US" altLang="zh-CN" dirty="0"/>
              <a:t>, </a:t>
            </a:r>
            <a:r>
              <a:rPr lang="en-US" altLang="zh-CN" dirty="0" err="1"/>
              <a:t>embedding_dim</a:t>
            </a:r>
            <a:r>
              <a:rPr lang="en-US" altLang="zh-CN" dirty="0"/>
              <a:t>, </a:t>
            </a:r>
            <a:r>
              <a:rPr lang="en-US" altLang="zh-CN" dirty="0" err="1"/>
              <a:t>rnn_units</a:t>
            </a:r>
            <a:r>
              <a:rPr lang="en-US" altLang="zh-CN" dirty="0"/>
              <a:t>, </a:t>
            </a:r>
            <a:r>
              <a:rPr lang="en-US" altLang="zh-CN" dirty="0" err="1"/>
              <a:t>batch_size</a:t>
            </a:r>
            <a:r>
              <a:rPr lang="en-US" altLang="zh-CN" dirty="0"/>
              <a:t>):</a:t>
            </a:r>
          </a:p>
          <a:p>
            <a:r>
              <a:rPr lang="en-US" altLang="zh-CN" dirty="0"/>
              <a:t>    model = </a:t>
            </a:r>
            <a:r>
              <a:rPr lang="en-US" altLang="zh-CN" dirty="0" err="1"/>
              <a:t>tf.keras.Sequential</a:t>
            </a:r>
            <a:r>
              <a:rPr lang="en-US" altLang="zh-CN" dirty="0"/>
              <a:t>([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tf.keras.layers.Embedding</a:t>
            </a:r>
            <a:r>
              <a:rPr lang="en-US" altLang="zh-CN" dirty="0"/>
              <a:t>(</a:t>
            </a:r>
            <a:r>
              <a:rPr lang="en-US" altLang="zh-CN" dirty="0" err="1"/>
              <a:t>vocab_size</a:t>
            </a:r>
            <a:r>
              <a:rPr lang="en-US" altLang="zh-CN" dirty="0"/>
              <a:t>, </a:t>
            </a:r>
            <a:r>
              <a:rPr lang="en-US" altLang="zh-CN" dirty="0" err="1"/>
              <a:t>embedding_dim</a:t>
            </a:r>
            <a:r>
              <a:rPr lang="en-US" altLang="zh-CN" dirty="0"/>
              <a:t>,</a:t>
            </a:r>
          </a:p>
          <a:p>
            <a:r>
              <a:rPr lang="en-US" altLang="zh-CN" dirty="0"/>
              <a:t>                              </a:t>
            </a:r>
            <a:r>
              <a:rPr lang="en-US" altLang="zh-CN" dirty="0" err="1"/>
              <a:t>batch_input_shape</a:t>
            </a:r>
            <a:r>
              <a:rPr lang="en-US" altLang="zh-CN" dirty="0"/>
              <a:t>=[</a:t>
            </a:r>
            <a:r>
              <a:rPr lang="en-US" altLang="zh-CN" dirty="0" err="1"/>
              <a:t>batch_size</a:t>
            </a:r>
            <a:r>
              <a:rPr lang="en-US" altLang="zh-CN" dirty="0"/>
              <a:t>, None]),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tf.keras.layers.GRU</a:t>
            </a:r>
            <a:r>
              <a:rPr lang="en-US" altLang="zh-CN" dirty="0"/>
              <a:t>(</a:t>
            </a:r>
            <a:r>
              <a:rPr lang="en-US" altLang="zh-CN" dirty="0" err="1"/>
              <a:t>rnn_units</a:t>
            </a:r>
            <a:r>
              <a:rPr lang="en-US" altLang="zh-CN" dirty="0"/>
              <a:t>,</a:t>
            </a:r>
          </a:p>
          <a:p>
            <a:r>
              <a:rPr lang="en-US" altLang="zh-CN" dirty="0"/>
              <a:t>                        </a:t>
            </a:r>
            <a:r>
              <a:rPr lang="en-US" altLang="zh-CN" dirty="0" err="1"/>
              <a:t>return_sequences</a:t>
            </a:r>
            <a:r>
              <a:rPr lang="en-US" altLang="zh-CN" dirty="0"/>
              <a:t>=True,</a:t>
            </a:r>
          </a:p>
          <a:p>
            <a:r>
              <a:rPr lang="en-US" altLang="zh-CN" dirty="0"/>
              <a:t>                        stateful=True,</a:t>
            </a:r>
          </a:p>
          <a:p>
            <a:r>
              <a:rPr lang="en-US" altLang="zh-CN" dirty="0"/>
              <a:t>                        </a:t>
            </a:r>
            <a:r>
              <a:rPr lang="en-US" altLang="zh-CN" dirty="0" err="1"/>
              <a:t>recurrent_initializer</a:t>
            </a:r>
            <a:r>
              <a:rPr lang="en-US" altLang="zh-CN" dirty="0"/>
              <a:t>='</a:t>
            </a:r>
            <a:r>
              <a:rPr lang="en-US" altLang="zh-CN" dirty="0" err="1"/>
              <a:t>glorot_uniform</a:t>
            </a:r>
            <a:r>
              <a:rPr lang="en-US" altLang="zh-CN" dirty="0"/>
              <a:t>'),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tf.keras.layers.Dense</a:t>
            </a:r>
            <a:r>
              <a:rPr lang="en-US" altLang="zh-CN" dirty="0"/>
              <a:t>(</a:t>
            </a:r>
            <a:r>
              <a:rPr lang="en-US" altLang="zh-CN" dirty="0" err="1"/>
              <a:t>vocab_size</a:t>
            </a:r>
            <a:r>
              <a:rPr lang="en-US" altLang="zh-CN" dirty="0"/>
              <a:t>)])</a:t>
            </a:r>
          </a:p>
          <a:p>
            <a:r>
              <a:rPr lang="en-US" altLang="zh-CN" dirty="0"/>
              <a:t>    return model</a:t>
            </a:r>
          </a:p>
          <a:p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4FDAC84-DD9A-1898-CB63-DE7CC321DBDD}"/>
              </a:ext>
            </a:extLst>
          </p:cNvPr>
          <p:cNvSpPr txBox="1"/>
          <p:nvPr/>
        </p:nvSpPr>
        <p:spPr>
          <a:xfrm>
            <a:off x="7250806" y="1455314"/>
            <a:ext cx="432730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# </a:t>
            </a:r>
            <a:r>
              <a:rPr lang="zh-CN" altLang="en-US" dirty="0"/>
              <a:t>词集的长度</a:t>
            </a:r>
            <a:r>
              <a:rPr lang="en-US" altLang="zh-CN" dirty="0"/>
              <a:t>,</a:t>
            </a:r>
            <a:r>
              <a:rPr lang="zh-CN" altLang="en-US" dirty="0"/>
              <a:t>也就是字典的大小</a:t>
            </a:r>
          </a:p>
          <a:p>
            <a:r>
              <a:rPr lang="en-US" altLang="zh-CN" dirty="0" err="1"/>
              <a:t>vocab_size</a:t>
            </a:r>
            <a:r>
              <a:rPr lang="en-US" altLang="zh-CN" dirty="0"/>
              <a:t> = </a:t>
            </a:r>
            <a:r>
              <a:rPr lang="en-US" altLang="zh-CN" dirty="0" err="1"/>
              <a:t>len</a:t>
            </a:r>
            <a:r>
              <a:rPr lang="en-US" altLang="zh-CN" dirty="0"/>
              <a:t>(vocab)</a:t>
            </a:r>
          </a:p>
          <a:p>
            <a:r>
              <a:rPr lang="en-US" altLang="zh-CN" dirty="0"/>
              <a:t># </a:t>
            </a:r>
            <a:r>
              <a:rPr lang="zh-CN" altLang="en-US" dirty="0"/>
              <a:t>嵌入的维度，也就是生成的</a:t>
            </a:r>
            <a:r>
              <a:rPr lang="en-US" altLang="zh-CN" dirty="0"/>
              <a:t>embedding</a:t>
            </a:r>
            <a:r>
              <a:rPr lang="zh-CN" altLang="en-US" dirty="0"/>
              <a:t>的维数</a:t>
            </a:r>
          </a:p>
          <a:p>
            <a:r>
              <a:rPr lang="en-US" altLang="zh-CN" dirty="0" err="1"/>
              <a:t>embedding_dim</a:t>
            </a:r>
            <a:r>
              <a:rPr lang="en-US" altLang="zh-CN" dirty="0"/>
              <a:t> = 256</a:t>
            </a:r>
          </a:p>
          <a:p>
            <a:r>
              <a:rPr lang="en-US" altLang="zh-CN" dirty="0"/>
              <a:t># RNN </a:t>
            </a:r>
            <a:r>
              <a:rPr lang="zh-CN" altLang="en-US" dirty="0"/>
              <a:t>的单元数量</a:t>
            </a:r>
          </a:p>
          <a:p>
            <a:r>
              <a:rPr lang="en-US" altLang="zh-CN" dirty="0" err="1"/>
              <a:t>rnn_units</a:t>
            </a:r>
            <a:r>
              <a:rPr lang="en-US" altLang="zh-CN" dirty="0"/>
              <a:t> = 1024</a:t>
            </a:r>
          </a:p>
          <a:p>
            <a:endParaRPr lang="en-US" altLang="zh-CN" dirty="0"/>
          </a:p>
          <a:p>
            <a:r>
              <a:rPr lang="en-US" altLang="zh-CN" dirty="0"/>
              <a:t># </a:t>
            </a:r>
            <a:r>
              <a:rPr lang="zh-CN" altLang="en-US" dirty="0"/>
              <a:t>构建模型实例</a:t>
            </a:r>
          </a:p>
          <a:p>
            <a:r>
              <a:rPr lang="en-US" altLang="zh-CN" dirty="0"/>
              <a:t>model = </a:t>
            </a:r>
            <a:r>
              <a:rPr lang="en-US" altLang="zh-CN" dirty="0" err="1"/>
              <a:t>build_model</a:t>
            </a:r>
            <a:r>
              <a:rPr lang="en-US" altLang="zh-CN" dirty="0"/>
              <a:t>(</a:t>
            </a:r>
          </a:p>
          <a:p>
            <a:r>
              <a:rPr lang="en-US" altLang="zh-CN" dirty="0"/>
              <a:t>  </a:t>
            </a:r>
            <a:r>
              <a:rPr lang="en-US" altLang="zh-CN" dirty="0" err="1"/>
              <a:t>vocab_size</a:t>
            </a:r>
            <a:r>
              <a:rPr lang="en-US" altLang="zh-CN" dirty="0"/>
              <a:t> = </a:t>
            </a:r>
            <a:r>
              <a:rPr lang="en-US" altLang="zh-CN" dirty="0" err="1"/>
              <a:t>len</a:t>
            </a:r>
            <a:r>
              <a:rPr lang="en-US" altLang="zh-CN" dirty="0"/>
              <a:t>(vocab),</a:t>
            </a:r>
          </a:p>
          <a:p>
            <a:r>
              <a:rPr lang="en-US" altLang="zh-CN" dirty="0"/>
              <a:t>  </a:t>
            </a:r>
            <a:r>
              <a:rPr lang="en-US" altLang="zh-CN" dirty="0" err="1"/>
              <a:t>embedding_dim</a:t>
            </a:r>
            <a:r>
              <a:rPr lang="en-US" altLang="zh-CN" dirty="0"/>
              <a:t>=</a:t>
            </a:r>
            <a:r>
              <a:rPr lang="en-US" altLang="zh-CN" dirty="0" err="1"/>
              <a:t>embedding_dim</a:t>
            </a:r>
            <a:r>
              <a:rPr lang="en-US" altLang="zh-CN" dirty="0"/>
              <a:t>,</a:t>
            </a:r>
          </a:p>
          <a:p>
            <a:r>
              <a:rPr lang="en-US" altLang="zh-CN" dirty="0"/>
              <a:t>  </a:t>
            </a:r>
            <a:r>
              <a:rPr lang="en-US" altLang="zh-CN" dirty="0" err="1"/>
              <a:t>rnn_units</a:t>
            </a:r>
            <a:r>
              <a:rPr lang="en-US" altLang="zh-CN" dirty="0"/>
              <a:t>=</a:t>
            </a:r>
            <a:r>
              <a:rPr lang="en-US" altLang="zh-CN" dirty="0" err="1"/>
              <a:t>rnn_units</a:t>
            </a:r>
            <a:r>
              <a:rPr lang="en-US" altLang="zh-CN" dirty="0"/>
              <a:t>,</a:t>
            </a:r>
          </a:p>
          <a:p>
            <a:r>
              <a:rPr lang="en-US" altLang="zh-CN" dirty="0"/>
              <a:t>  </a:t>
            </a:r>
            <a:r>
              <a:rPr lang="en-US" altLang="zh-CN" dirty="0" err="1"/>
              <a:t>batch_size</a:t>
            </a:r>
            <a:r>
              <a:rPr lang="en-US" altLang="zh-CN" dirty="0"/>
              <a:t>=BATCH_SIZE)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676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0" y="0"/>
            <a:ext cx="12192000" cy="13023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12"/>
          <p:cNvSpPr txBox="1"/>
          <p:nvPr/>
        </p:nvSpPr>
        <p:spPr>
          <a:xfrm>
            <a:off x="3233682" y="377727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+mj-lt"/>
              </a:rPr>
              <a:t>其他配置、模型结构与维度</a:t>
            </a:r>
            <a:endParaRPr lang="en-US" sz="3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2" name="Rectangle 50"/>
          <p:cNvSpPr/>
          <p:nvPr/>
        </p:nvSpPr>
        <p:spPr>
          <a:xfrm>
            <a:off x="1" y="5662197"/>
            <a:ext cx="12192000" cy="891169"/>
          </a:xfrm>
          <a:prstGeom prst="rect">
            <a:avLst/>
          </a:prstGeom>
          <a:solidFill>
            <a:schemeClr val="bg1">
              <a:lumMod val="8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1" name="TextBox 39"/>
          <p:cNvSpPr txBox="1"/>
          <p:nvPr/>
        </p:nvSpPr>
        <p:spPr>
          <a:xfrm>
            <a:off x="1654854" y="4006059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vi-VN" sz="16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D8289B-4ECC-84FF-0609-F1A036D68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762" y="1363697"/>
            <a:ext cx="3579858" cy="413060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274D18A-5F4F-D1AA-B84C-2A74A0663B91}"/>
              </a:ext>
            </a:extLst>
          </p:cNvPr>
          <p:cNvSpPr txBox="1"/>
          <p:nvPr/>
        </p:nvSpPr>
        <p:spPr>
          <a:xfrm>
            <a:off x="373487" y="1700013"/>
            <a:ext cx="387654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# </a:t>
            </a:r>
            <a:r>
              <a:rPr lang="zh-CN" altLang="en-US" dirty="0"/>
              <a:t>损失函数</a:t>
            </a:r>
          </a:p>
          <a:p>
            <a:r>
              <a:rPr lang="en-US" altLang="zh-CN" dirty="0"/>
              <a:t>def loss(labels, logits):</a:t>
            </a:r>
          </a:p>
          <a:p>
            <a:r>
              <a:rPr lang="en-US" altLang="zh-CN" dirty="0"/>
              <a:t>      return </a:t>
            </a:r>
            <a:r>
              <a:rPr lang="en-US" altLang="zh-CN" dirty="0" err="1"/>
              <a:t>tf.keras.losses.sparse_categorical_crossentropy</a:t>
            </a:r>
            <a:r>
              <a:rPr lang="en-US" altLang="zh-CN" dirty="0"/>
              <a:t>(labels, logits, </a:t>
            </a:r>
            <a:r>
              <a:rPr lang="en-US" altLang="zh-CN" dirty="0" err="1"/>
              <a:t>from_logits</a:t>
            </a:r>
            <a:r>
              <a:rPr lang="en-US" altLang="zh-CN" dirty="0"/>
              <a:t>=True)</a:t>
            </a:r>
          </a:p>
          <a:p>
            <a:endParaRPr lang="en-US" altLang="zh-CN" dirty="0"/>
          </a:p>
          <a:p>
            <a:r>
              <a:rPr lang="en-US" altLang="zh-CN" dirty="0"/>
              <a:t># </a:t>
            </a:r>
            <a:r>
              <a:rPr lang="zh-CN" altLang="en-US" dirty="0"/>
              <a:t>配置优化器和损失函数</a:t>
            </a:r>
          </a:p>
          <a:p>
            <a:r>
              <a:rPr lang="en-US" altLang="zh-CN" dirty="0" err="1"/>
              <a:t>model.compile</a:t>
            </a:r>
            <a:r>
              <a:rPr lang="en-US" altLang="zh-CN" dirty="0"/>
              <a:t>(optimizer='</a:t>
            </a:r>
            <a:r>
              <a:rPr lang="en-US" altLang="zh-CN" dirty="0" err="1"/>
              <a:t>adam</a:t>
            </a:r>
            <a:r>
              <a:rPr lang="en-US" altLang="zh-CN" dirty="0"/>
              <a:t>', loss=loss)</a:t>
            </a:r>
          </a:p>
          <a:p>
            <a:endParaRPr lang="zh-CN" altLang="en-US" dirty="0"/>
          </a:p>
          <a:p>
            <a:r>
              <a:rPr lang="zh-CN" altLang="en-US" dirty="0"/>
              <a:t>使用</a:t>
            </a:r>
            <a:r>
              <a:rPr lang="en-US" altLang="zh-CN" dirty="0" err="1"/>
              <a:t>tensorflow</a:t>
            </a:r>
            <a:r>
              <a:rPr lang="zh-CN" altLang="en-US" dirty="0"/>
              <a:t>自带的画图功能，绘制模型结构。</a:t>
            </a:r>
          </a:p>
        </p:txBody>
      </p:sp>
    </p:spTree>
    <p:extLst>
      <p:ext uri="{BB962C8B-B14F-4D97-AF65-F5344CB8AC3E}">
        <p14:creationId xmlns:p14="http://schemas.microsoft.com/office/powerpoint/2010/main" val="554968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0" y="0"/>
            <a:ext cx="12192000" cy="13023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12"/>
          <p:cNvSpPr txBox="1"/>
          <p:nvPr/>
        </p:nvSpPr>
        <p:spPr>
          <a:xfrm>
            <a:off x="3276320" y="377727"/>
            <a:ext cx="5639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+mj-lt"/>
              </a:rPr>
              <a:t>使用</a:t>
            </a:r>
            <a:r>
              <a:rPr lang="en-US" altLang="zh-CN" sz="3600" b="1" dirty="0" err="1">
                <a:solidFill>
                  <a:schemeClr val="bg1"/>
                </a:solidFill>
                <a:latin typeface="+mj-lt"/>
              </a:rPr>
              <a:t>tenserflow</a:t>
            </a:r>
            <a:r>
              <a:rPr lang="zh-CN" altLang="en-US" sz="3600" b="1" dirty="0">
                <a:solidFill>
                  <a:schemeClr val="bg1"/>
                </a:solidFill>
                <a:latin typeface="+mj-lt"/>
              </a:rPr>
              <a:t>训练模型</a:t>
            </a:r>
            <a:endParaRPr lang="en-US" sz="3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2" name="Rectangle 50"/>
          <p:cNvSpPr/>
          <p:nvPr/>
        </p:nvSpPr>
        <p:spPr>
          <a:xfrm>
            <a:off x="1" y="5662197"/>
            <a:ext cx="12192000" cy="891169"/>
          </a:xfrm>
          <a:prstGeom prst="rect">
            <a:avLst/>
          </a:prstGeom>
          <a:solidFill>
            <a:schemeClr val="bg1">
              <a:lumMod val="8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51" name="TextBox 39"/>
          <p:cNvSpPr txBox="1"/>
          <p:nvPr/>
        </p:nvSpPr>
        <p:spPr>
          <a:xfrm>
            <a:off x="1654854" y="4006059"/>
            <a:ext cx="1847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vi-VN" sz="1600" dirty="0">
              <a:solidFill>
                <a:schemeClr val="tx1">
                  <a:lumMod val="50000"/>
                  <a:lumOff val="50000"/>
                </a:schemeClr>
              </a:solidFill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4FDAC84-DD9A-1898-CB63-DE7CC321DBDD}"/>
              </a:ext>
            </a:extLst>
          </p:cNvPr>
          <p:cNvSpPr txBox="1"/>
          <p:nvPr/>
        </p:nvSpPr>
        <p:spPr>
          <a:xfrm>
            <a:off x="109471" y="1481069"/>
            <a:ext cx="5106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055C1D0-B13A-BB3F-93E3-12DA6D6490D8}"/>
              </a:ext>
            </a:extLst>
          </p:cNvPr>
          <p:cNvSpPr txBox="1"/>
          <p:nvPr/>
        </p:nvSpPr>
        <p:spPr>
          <a:xfrm>
            <a:off x="109471" y="1401785"/>
            <a:ext cx="1016143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训练模型</a:t>
            </a:r>
            <a:endParaRPr lang="en-US" altLang="zh-CN" dirty="0"/>
          </a:p>
          <a:p>
            <a:r>
              <a:rPr lang="en-US" altLang="zh-CN" dirty="0"/>
              <a:t># </a:t>
            </a:r>
            <a:r>
              <a:rPr lang="zh-CN" altLang="en-US" dirty="0"/>
              <a:t>训练结果保存的目录</a:t>
            </a:r>
          </a:p>
          <a:p>
            <a:r>
              <a:rPr lang="en-US" altLang="zh-CN" dirty="0" err="1"/>
              <a:t>checkpoint_dir</a:t>
            </a:r>
            <a:r>
              <a:rPr lang="en-US" altLang="zh-CN" dirty="0"/>
              <a:t> = './</a:t>
            </a:r>
            <a:r>
              <a:rPr lang="en-US" altLang="zh-CN" dirty="0" err="1"/>
              <a:t>training_checkpoints</a:t>
            </a:r>
            <a:r>
              <a:rPr lang="en-US" altLang="zh-CN" dirty="0"/>
              <a:t>'</a:t>
            </a:r>
          </a:p>
          <a:p>
            <a:r>
              <a:rPr lang="en-US" altLang="zh-CN" dirty="0"/>
              <a:t># </a:t>
            </a:r>
            <a:r>
              <a:rPr lang="zh-CN" altLang="en-US" dirty="0"/>
              <a:t>文件名 </a:t>
            </a:r>
            <a:r>
              <a:rPr lang="en-US" altLang="zh-CN" dirty="0" err="1"/>
              <a:t>ckpt</a:t>
            </a:r>
            <a:r>
              <a:rPr lang="en-US" altLang="zh-CN" dirty="0"/>
              <a:t>_</a:t>
            </a:r>
            <a:r>
              <a:rPr lang="zh-CN" altLang="en-US" dirty="0"/>
              <a:t>训练轮数</a:t>
            </a:r>
          </a:p>
          <a:p>
            <a:r>
              <a:rPr lang="en-US" altLang="zh-CN" dirty="0" err="1"/>
              <a:t>checkpoint_prefix</a:t>
            </a:r>
            <a:r>
              <a:rPr lang="en-US" altLang="zh-CN" dirty="0"/>
              <a:t> = </a:t>
            </a:r>
            <a:r>
              <a:rPr lang="en-US" altLang="zh-CN" dirty="0" err="1"/>
              <a:t>os.path.join</a:t>
            </a:r>
            <a:r>
              <a:rPr lang="en-US" altLang="zh-CN" dirty="0"/>
              <a:t>(</a:t>
            </a:r>
            <a:r>
              <a:rPr lang="en-US" altLang="zh-CN" dirty="0" err="1"/>
              <a:t>checkpoint_dir</a:t>
            </a:r>
            <a:r>
              <a:rPr lang="en-US" altLang="zh-CN" dirty="0"/>
              <a:t>, "</a:t>
            </a:r>
            <a:r>
              <a:rPr lang="en-US" altLang="zh-CN" dirty="0" err="1"/>
              <a:t>ckpt</a:t>
            </a:r>
            <a:r>
              <a:rPr lang="en-US" altLang="zh-CN" dirty="0"/>
              <a:t>_{epoch}")</a:t>
            </a:r>
          </a:p>
          <a:p>
            <a:r>
              <a:rPr lang="en-US" altLang="zh-CN" dirty="0"/>
              <a:t># </a:t>
            </a:r>
            <a:r>
              <a:rPr lang="zh-CN" altLang="en-US" dirty="0"/>
              <a:t>训练的回调</a:t>
            </a:r>
          </a:p>
          <a:p>
            <a:r>
              <a:rPr lang="en-US" altLang="zh-CN" dirty="0" err="1"/>
              <a:t>checkpoint_callback</a:t>
            </a:r>
            <a:r>
              <a:rPr lang="en-US" altLang="zh-CN" dirty="0"/>
              <a:t>=</a:t>
            </a:r>
            <a:r>
              <a:rPr lang="en-US" altLang="zh-CN" dirty="0" err="1"/>
              <a:t>tf.keras.callbacks.ModelCheckpoint</a:t>
            </a:r>
            <a:r>
              <a:rPr lang="en-US" altLang="zh-CN" dirty="0"/>
              <a:t>(</a:t>
            </a:r>
            <a:r>
              <a:rPr lang="en-US" altLang="zh-CN" dirty="0" err="1"/>
              <a:t>filepath</a:t>
            </a:r>
            <a:r>
              <a:rPr lang="en-US" altLang="zh-CN" dirty="0"/>
              <a:t>=</a:t>
            </a:r>
            <a:r>
              <a:rPr lang="en-US" altLang="zh-CN" dirty="0" err="1"/>
              <a:t>checkpoint_prefix</a:t>
            </a:r>
            <a:r>
              <a:rPr lang="en-US" altLang="zh-CN" dirty="0"/>
              <a:t>, </a:t>
            </a:r>
            <a:r>
              <a:rPr lang="en-US" altLang="zh-CN" dirty="0" err="1"/>
              <a:t>save_weights_only</a:t>
            </a:r>
            <a:r>
              <a:rPr lang="en-US" altLang="zh-CN" dirty="0"/>
              <a:t>=True)</a:t>
            </a:r>
          </a:p>
          <a:p>
            <a:r>
              <a:rPr lang="en-US" altLang="zh-CN" dirty="0"/>
              <a:t># </a:t>
            </a:r>
            <a:r>
              <a:rPr lang="zh-CN" altLang="en-US" dirty="0"/>
              <a:t>进行训练</a:t>
            </a:r>
          </a:p>
          <a:p>
            <a:r>
              <a:rPr lang="en-US" altLang="zh-CN" dirty="0"/>
              <a:t>history = </a:t>
            </a:r>
            <a:r>
              <a:rPr lang="en-US" altLang="zh-CN" dirty="0" err="1"/>
              <a:t>model.fit</a:t>
            </a:r>
            <a:r>
              <a:rPr lang="en-US" altLang="zh-CN" dirty="0"/>
              <a:t>(dataset, epochs=20, callbacks=[</a:t>
            </a:r>
            <a:r>
              <a:rPr lang="en-US" altLang="zh-CN" dirty="0" err="1"/>
              <a:t>checkpoint_callback</a:t>
            </a:r>
            <a:r>
              <a:rPr lang="en-US" altLang="zh-CN" dirty="0"/>
              <a:t>])</a:t>
            </a:r>
          </a:p>
          <a:p>
            <a:r>
              <a:rPr lang="zh-CN" altLang="en-US" dirty="0"/>
              <a:t>训练的结果会保存在</a:t>
            </a:r>
            <a:r>
              <a:rPr lang="en-US" altLang="zh-CN" dirty="0"/>
              <a:t>checkout-points</a:t>
            </a:r>
            <a:r>
              <a:rPr lang="zh-CN" altLang="en-US" dirty="0"/>
              <a:t>路径下。</a:t>
            </a:r>
          </a:p>
        </p:txBody>
      </p:sp>
    </p:spTree>
    <p:extLst>
      <p:ext uri="{BB962C8B-B14F-4D97-AF65-F5344CB8AC3E}">
        <p14:creationId xmlns:p14="http://schemas.microsoft.com/office/powerpoint/2010/main" val="3980657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5"/>
          <p:cNvSpPr/>
          <p:nvPr/>
        </p:nvSpPr>
        <p:spPr>
          <a:xfrm>
            <a:off x="5376933" y="1016043"/>
            <a:ext cx="408404" cy="408404"/>
          </a:xfrm>
          <a:prstGeom prst="ellipse">
            <a:avLst/>
          </a:prstGeom>
          <a:solidFill>
            <a:srgbClr val="25B7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Oval 4"/>
          <p:cNvSpPr/>
          <p:nvPr/>
        </p:nvSpPr>
        <p:spPr>
          <a:xfrm>
            <a:off x="2124642" y="4413149"/>
            <a:ext cx="914400" cy="914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Oval 6"/>
          <p:cNvSpPr/>
          <p:nvPr/>
        </p:nvSpPr>
        <p:spPr>
          <a:xfrm>
            <a:off x="6793206" y="5408114"/>
            <a:ext cx="766148" cy="76614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5" name="Group 40"/>
          <p:cNvGrpSpPr/>
          <p:nvPr/>
        </p:nvGrpSpPr>
        <p:grpSpPr>
          <a:xfrm>
            <a:off x="1315154" y="1389742"/>
            <a:ext cx="4380120" cy="4388978"/>
            <a:chOff x="3692576" y="1742634"/>
            <a:chExt cx="2790379" cy="2796023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3692576" y="1742634"/>
              <a:ext cx="2790379" cy="2796023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宋体"/>
                </a:endParaRPr>
              </a:p>
            </p:txBody>
          </p:sp>
          <p:sp>
            <p:nvSpPr>
              <p:cNvPr id="9" name="任意多边形 83"/>
              <p:cNvSpPr/>
              <p:nvPr/>
            </p:nvSpPr>
            <p:spPr>
              <a:xfrm rot="16377237">
                <a:off x="6409518" y="2506881"/>
                <a:ext cx="2476803" cy="2476800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rgbClr val="FFFFFF"/>
                  </a:gs>
                  <a:gs pos="98000">
                    <a:srgbClr val="FFFFFF">
                      <a:lumMod val="75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softEdge rad="0"/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" name="椭圆 80"/>
            <p:cNvSpPr/>
            <p:nvPr/>
          </p:nvSpPr>
          <p:spPr bwMode="auto">
            <a:xfrm>
              <a:off x="4101618" y="2137562"/>
              <a:ext cx="2016471" cy="2020558"/>
            </a:xfrm>
            <a:prstGeom prst="ellipse">
              <a:avLst/>
            </a:prstGeom>
            <a:blipFill>
              <a:blip r:embed="rId2" cstate="print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" name="Oval 8"/>
          <p:cNvSpPr/>
          <p:nvPr/>
        </p:nvSpPr>
        <p:spPr>
          <a:xfrm>
            <a:off x="4443461" y="2207559"/>
            <a:ext cx="538550" cy="5385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Oval 9"/>
          <p:cNvSpPr/>
          <p:nvPr/>
        </p:nvSpPr>
        <p:spPr>
          <a:xfrm>
            <a:off x="2762438" y="1521713"/>
            <a:ext cx="553208" cy="5532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Oval 10"/>
          <p:cNvSpPr/>
          <p:nvPr/>
        </p:nvSpPr>
        <p:spPr>
          <a:xfrm>
            <a:off x="6905283" y="1181617"/>
            <a:ext cx="1373608" cy="1373608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3</a:t>
            </a:r>
          </a:p>
        </p:txBody>
      </p:sp>
      <p:sp>
        <p:nvSpPr>
          <p:cNvPr id="13" name="Oval 11"/>
          <p:cNvSpPr/>
          <p:nvPr/>
        </p:nvSpPr>
        <p:spPr>
          <a:xfrm>
            <a:off x="3236132" y="419245"/>
            <a:ext cx="740105" cy="740105"/>
          </a:xfrm>
          <a:prstGeom prst="ellipse">
            <a:avLst/>
          </a:prstGeom>
          <a:solidFill>
            <a:srgbClr val="F6A5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Oval 12"/>
          <p:cNvSpPr/>
          <p:nvPr/>
        </p:nvSpPr>
        <p:spPr>
          <a:xfrm>
            <a:off x="3085546" y="5791188"/>
            <a:ext cx="230100" cy="2301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Oval 13"/>
          <p:cNvSpPr/>
          <p:nvPr/>
        </p:nvSpPr>
        <p:spPr>
          <a:xfrm>
            <a:off x="587041" y="3007002"/>
            <a:ext cx="554270" cy="55427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Oval 14"/>
          <p:cNvSpPr/>
          <p:nvPr/>
        </p:nvSpPr>
        <p:spPr>
          <a:xfrm>
            <a:off x="6085604" y="3848143"/>
            <a:ext cx="472224" cy="472224"/>
          </a:xfrm>
          <a:prstGeom prst="ellipse">
            <a:avLst/>
          </a:prstGeom>
          <a:solidFill>
            <a:srgbClr val="F6A5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7" name="Group 31"/>
          <p:cNvGrpSpPr/>
          <p:nvPr/>
        </p:nvGrpSpPr>
        <p:grpSpPr>
          <a:xfrm>
            <a:off x="5055555" y="2297647"/>
            <a:ext cx="986490" cy="986490"/>
            <a:chOff x="5055555" y="2012177"/>
            <a:chExt cx="986490" cy="986490"/>
          </a:xfrm>
        </p:grpSpPr>
        <p:sp>
          <p:nvSpPr>
            <p:cNvPr id="18" name="Oval 32"/>
            <p:cNvSpPr/>
            <p:nvPr/>
          </p:nvSpPr>
          <p:spPr>
            <a:xfrm>
              <a:off x="5055555" y="2012177"/>
              <a:ext cx="986490" cy="98649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19" name="Picture 3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5617" y="2133970"/>
              <a:ext cx="576050" cy="576050"/>
            </a:xfrm>
            <a:prstGeom prst="rect">
              <a:avLst/>
            </a:prstGeom>
          </p:spPr>
        </p:pic>
      </p:grpSp>
      <p:grpSp>
        <p:nvGrpSpPr>
          <p:cNvPr id="20" name="Group 34"/>
          <p:cNvGrpSpPr/>
          <p:nvPr/>
        </p:nvGrpSpPr>
        <p:grpSpPr>
          <a:xfrm>
            <a:off x="1332251" y="1424447"/>
            <a:ext cx="914400" cy="914400"/>
            <a:chOff x="1664298" y="1454017"/>
            <a:chExt cx="914400" cy="914400"/>
          </a:xfrm>
        </p:grpSpPr>
        <p:sp>
          <p:nvSpPr>
            <p:cNvPr id="21" name="Oval 35"/>
            <p:cNvSpPr/>
            <p:nvPr/>
          </p:nvSpPr>
          <p:spPr>
            <a:xfrm>
              <a:off x="1664298" y="1454017"/>
              <a:ext cx="914400" cy="91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22" name="Picture 3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8400" y="1543797"/>
              <a:ext cx="679285" cy="679285"/>
            </a:xfrm>
            <a:prstGeom prst="rect">
              <a:avLst/>
            </a:prstGeom>
          </p:spPr>
        </p:pic>
      </p:grpSp>
      <p:sp>
        <p:nvSpPr>
          <p:cNvPr id="23" name="Oval 6"/>
          <p:cNvSpPr/>
          <p:nvPr/>
        </p:nvSpPr>
        <p:spPr>
          <a:xfrm>
            <a:off x="8023147" y="5721444"/>
            <a:ext cx="268024" cy="268024"/>
          </a:xfrm>
          <a:prstGeom prst="ellipse">
            <a:avLst/>
          </a:prstGeom>
          <a:solidFill>
            <a:srgbClr val="25B7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TextBox 12"/>
          <p:cNvSpPr txBox="1"/>
          <p:nvPr/>
        </p:nvSpPr>
        <p:spPr>
          <a:xfrm>
            <a:off x="7771267" y="2746109"/>
            <a:ext cx="40143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rgbClr val="595859"/>
                </a:solidFill>
                <a:latin typeface="+mj-lt"/>
              </a:rPr>
              <a:t>模型持久化存储与加载</a:t>
            </a:r>
            <a:endParaRPr lang="en-US" sz="4400" b="1" dirty="0">
              <a:solidFill>
                <a:srgbClr val="595859"/>
              </a:solidFill>
              <a:latin typeface="+mj-lt"/>
            </a:endParaRPr>
          </a:p>
        </p:txBody>
      </p:sp>
      <p:sp>
        <p:nvSpPr>
          <p:cNvPr id="25" name="TextBox 13"/>
          <p:cNvSpPr txBox="1"/>
          <p:nvPr/>
        </p:nvSpPr>
        <p:spPr>
          <a:xfrm>
            <a:off x="7846682" y="4245043"/>
            <a:ext cx="4014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595859"/>
                </a:solidFill>
                <a:cs typeface="Arial" panose="020B0604020202020204" pitchFamily="34" charset="0"/>
              </a:rPr>
              <a:t>徐子超</a:t>
            </a:r>
            <a:endParaRPr lang="en-US" sz="1600" i="1" dirty="0">
              <a:solidFill>
                <a:srgbClr val="5958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270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0" y="-3464"/>
            <a:ext cx="12192000" cy="13023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12"/>
          <p:cNvSpPr txBox="1"/>
          <p:nvPr/>
        </p:nvSpPr>
        <p:spPr>
          <a:xfrm>
            <a:off x="3464512" y="377727"/>
            <a:ext cx="5262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+mj-lt"/>
              </a:rPr>
              <a:t>训练结果的储存和重加载</a:t>
            </a:r>
            <a:endParaRPr lang="en-US" sz="3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8A08CDD-3248-55D6-2DCD-B0D295E2BAB2}"/>
              </a:ext>
            </a:extLst>
          </p:cNvPr>
          <p:cNvSpPr txBox="1"/>
          <p:nvPr/>
        </p:nvSpPr>
        <p:spPr>
          <a:xfrm>
            <a:off x="1152426" y="2204683"/>
            <a:ext cx="735997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# # </a:t>
            </a:r>
            <a:r>
              <a:rPr lang="zh-CN" altLang="en-US" sz="2400" dirty="0"/>
              <a:t>读取保存的训练结果</a:t>
            </a:r>
          </a:p>
          <a:p>
            <a:r>
              <a:rPr lang="en-US" altLang="zh-CN" sz="2400" dirty="0" err="1"/>
              <a:t>checkpoint_dir</a:t>
            </a:r>
            <a:r>
              <a:rPr lang="en-US" altLang="zh-CN" sz="2400" dirty="0"/>
              <a:t> = './</a:t>
            </a:r>
            <a:r>
              <a:rPr lang="en-US" altLang="zh-CN" sz="2400" dirty="0" err="1"/>
              <a:t>training_checkpoints</a:t>
            </a:r>
            <a:r>
              <a:rPr lang="en-US" altLang="zh-CN" sz="2400" dirty="0"/>
              <a:t>'</a:t>
            </a:r>
          </a:p>
          <a:p>
            <a:r>
              <a:rPr lang="en-US" altLang="zh-CN" sz="2400" dirty="0" err="1"/>
              <a:t>tf.train.latest_checkpoint</a:t>
            </a:r>
            <a:r>
              <a:rPr lang="en-US" altLang="zh-CN" sz="2400" dirty="0"/>
              <a:t>(</a:t>
            </a:r>
            <a:r>
              <a:rPr lang="en-US" altLang="zh-CN" sz="2400" dirty="0" err="1"/>
              <a:t>checkpoint_dir</a:t>
            </a:r>
            <a:r>
              <a:rPr lang="en-US" altLang="zh-CN" sz="2400" dirty="0"/>
              <a:t>)</a:t>
            </a:r>
          </a:p>
          <a:p>
            <a:r>
              <a:rPr lang="en-US" altLang="zh-CN" sz="2400" dirty="0"/>
              <a:t>model = </a:t>
            </a:r>
            <a:r>
              <a:rPr lang="en-US" altLang="zh-CN" sz="2400" dirty="0" err="1"/>
              <a:t>build_model</a:t>
            </a:r>
            <a:r>
              <a:rPr lang="en-US" altLang="zh-CN" sz="2400" dirty="0"/>
              <a:t>(</a:t>
            </a:r>
            <a:r>
              <a:rPr lang="en-US" altLang="zh-CN" sz="2400" dirty="0" err="1"/>
              <a:t>vocab_size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embedding_dim</a:t>
            </a:r>
            <a:r>
              <a:rPr lang="en-US" altLang="zh-CN" sz="2400" dirty="0"/>
              <a:t>,</a:t>
            </a:r>
          </a:p>
          <a:p>
            <a:r>
              <a:rPr lang="en-US" altLang="zh-CN" sz="2400" dirty="0"/>
              <a:t>                    </a:t>
            </a:r>
            <a:r>
              <a:rPr lang="en-US" altLang="zh-CN" sz="2400" dirty="0" err="1"/>
              <a:t>rnn_units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batch_size</a:t>
            </a:r>
            <a:r>
              <a:rPr lang="en-US" altLang="zh-CN" sz="2400" dirty="0"/>
              <a:t>=1)</a:t>
            </a:r>
          </a:p>
          <a:p>
            <a:r>
              <a:rPr lang="en-US" altLang="zh-CN" sz="2400" dirty="0"/>
              <a:t># # </a:t>
            </a:r>
            <a:r>
              <a:rPr lang="zh-CN" altLang="en-US" sz="2400" dirty="0"/>
              <a:t>当初只保存了权重，现在只加载权重</a:t>
            </a:r>
          </a:p>
          <a:p>
            <a:r>
              <a:rPr lang="en-US" altLang="zh-CN" sz="2400" dirty="0" err="1"/>
              <a:t>model.load_weights</a:t>
            </a:r>
            <a:r>
              <a:rPr lang="en-US" altLang="zh-CN" sz="2400" dirty="0"/>
              <a:t>(</a:t>
            </a:r>
            <a:r>
              <a:rPr lang="en-US" altLang="zh-CN" sz="2400" dirty="0" err="1"/>
              <a:t>tf.train.latest_checkpoint</a:t>
            </a:r>
            <a:r>
              <a:rPr lang="en-US" altLang="zh-CN" sz="2400" dirty="0"/>
              <a:t>(</a:t>
            </a:r>
            <a:r>
              <a:rPr lang="en-US" altLang="zh-CN" sz="2400" dirty="0" err="1"/>
              <a:t>checkpoint_dir</a:t>
            </a:r>
            <a:r>
              <a:rPr lang="en-US" altLang="zh-CN" sz="2400" dirty="0"/>
              <a:t>))</a:t>
            </a:r>
          </a:p>
          <a:p>
            <a:r>
              <a:rPr lang="en-US" altLang="zh-CN" sz="2400" dirty="0" err="1"/>
              <a:t>model.build</a:t>
            </a:r>
            <a:r>
              <a:rPr lang="en-US" altLang="zh-CN" sz="2400" dirty="0"/>
              <a:t>(</a:t>
            </a:r>
            <a:r>
              <a:rPr lang="en-US" altLang="zh-CN" sz="2400" dirty="0" err="1"/>
              <a:t>tf.TensorShape</a:t>
            </a:r>
            <a:r>
              <a:rPr lang="en-US" altLang="zh-CN" sz="2400" dirty="0"/>
              <a:t>([1, None]))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0437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0" y="0"/>
            <a:ext cx="12192000" cy="13023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12"/>
          <p:cNvSpPr txBox="1"/>
          <p:nvPr/>
        </p:nvSpPr>
        <p:spPr>
          <a:xfrm>
            <a:off x="3233690" y="377727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+mj-lt"/>
              </a:rPr>
              <a:t>将模型用到文本生成函数中</a:t>
            </a:r>
            <a:endParaRPr lang="en-US" sz="3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8A0A642-7341-40AB-EE08-2E37430523A9}"/>
              </a:ext>
            </a:extLst>
          </p:cNvPr>
          <p:cNvSpPr txBox="1"/>
          <p:nvPr/>
        </p:nvSpPr>
        <p:spPr>
          <a:xfrm>
            <a:off x="75416" y="1492639"/>
            <a:ext cx="5882324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def </a:t>
            </a:r>
            <a:r>
              <a:rPr lang="en-US" altLang="zh-CN" dirty="0" err="1"/>
              <a:t>generate_text</a:t>
            </a:r>
            <a:r>
              <a:rPr lang="en-US" altLang="zh-CN" dirty="0"/>
              <a:t>(model, </a:t>
            </a:r>
            <a:r>
              <a:rPr lang="en-US" altLang="zh-CN" dirty="0" err="1"/>
              <a:t>start_string</a:t>
            </a:r>
            <a:r>
              <a:rPr lang="en-US" altLang="zh-CN" dirty="0"/>
              <a:t>, </a:t>
            </a:r>
            <a:r>
              <a:rPr lang="en-US" altLang="zh-CN" dirty="0" err="1"/>
              <a:t>num_generate</a:t>
            </a:r>
            <a:r>
              <a:rPr lang="en-US" altLang="zh-CN" dirty="0"/>
              <a:t>=6):</a:t>
            </a:r>
          </a:p>
          <a:p>
            <a:endParaRPr lang="en-US" altLang="zh-CN" dirty="0"/>
          </a:p>
          <a:p>
            <a:r>
              <a:rPr lang="en-US" altLang="zh-CN" dirty="0"/>
              <a:t>  # </a:t>
            </a:r>
            <a:r>
              <a:rPr lang="zh-CN" altLang="en-US" dirty="0"/>
              <a:t>将起始字符串转换为数字（向量化）</a:t>
            </a:r>
          </a:p>
          <a:p>
            <a:r>
              <a:rPr lang="zh-CN" altLang="en-US" dirty="0"/>
              <a:t>  </a:t>
            </a:r>
            <a:r>
              <a:rPr lang="en-US" altLang="zh-CN" dirty="0" err="1"/>
              <a:t>input_eval</a:t>
            </a:r>
            <a:r>
              <a:rPr lang="en-US" altLang="zh-CN" dirty="0"/>
              <a:t> = [char2idx[s] for s in </a:t>
            </a:r>
            <a:r>
              <a:rPr lang="en-US" altLang="zh-CN" dirty="0" err="1"/>
              <a:t>start_string</a:t>
            </a:r>
            <a:r>
              <a:rPr lang="en-US" altLang="zh-CN" dirty="0"/>
              <a:t>]</a:t>
            </a:r>
          </a:p>
          <a:p>
            <a:r>
              <a:rPr lang="en-US" altLang="zh-CN" dirty="0"/>
              <a:t>  # </a:t>
            </a:r>
            <a:r>
              <a:rPr lang="zh-CN" altLang="en-US" dirty="0"/>
              <a:t>上面结果是</a:t>
            </a:r>
            <a:r>
              <a:rPr lang="en-US" altLang="zh-CN" dirty="0"/>
              <a:t>[2,3,4,5]</a:t>
            </a:r>
          </a:p>
          <a:p>
            <a:endParaRPr lang="en-US" altLang="zh-CN" dirty="0"/>
          </a:p>
          <a:p>
            <a:r>
              <a:rPr lang="en-US" altLang="zh-CN" dirty="0"/>
              <a:t>  # </a:t>
            </a:r>
            <a:r>
              <a:rPr lang="zh-CN" altLang="en-US" dirty="0"/>
              <a:t>训练模型结构一般是多套输入多套输出，要升维</a:t>
            </a:r>
          </a:p>
          <a:p>
            <a:r>
              <a:rPr lang="zh-CN" altLang="en-US" dirty="0"/>
              <a:t>  </a:t>
            </a:r>
            <a:r>
              <a:rPr lang="en-US" altLang="zh-CN" dirty="0" err="1"/>
              <a:t>input_eval</a:t>
            </a:r>
            <a:r>
              <a:rPr lang="en-US" altLang="zh-CN" dirty="0"/>
              <a:t> = </a:t>
            </a:r>
            <a:r>
              <a:rPr lang="en-US" altLang="zh-CN" dirty="0" err="1"/>
              <a:t>tf.expand_dims</a:t>
            </a:r>
            <a:r>
              <a:rPr lang="en-US" altLang="zh-CN" dirty="0"/>
              <a:t>(</a:t>
            </a:r>
            <a:r>
              <a:rPr lang="en-US" altLang="zh-CN" dirty="0" err="1"/>
              <a:t>input_eval</a:t>
            </a:r>
            <a:r>
              <a:rPr lang="en-US" altLang="zh-CN" dirty="0"/>
              <a:t>, 0)</a:t>
            </a:r>
          </a:p>
          <a:p>
            <a:r>
              <a:rPr lang="en-US" altLang="zh-CN" dirty="0"/>
              <a:t>  # </a:t>
            </a:r>
            <a:r>
              <a:rPr lang="zh-CN" altLang="en-US" dirty="0"/>
              <a:t>上结果变为</a:t>
            </a:r>
            <a:r>
              <a:rPr lang="en-US" altLang="zh-CN" dirty="0"/>
              <a:t>[[2,3,4,5]]</a:t>
            </a:r>
          </a:p>
          <a:p>
            <a:endParaRPr lang="en-US" altLang="zh-CN" dirty="0"/>
          </a:p>
          <a:p>
            <a:r>
              <a:rPr lang="en-US" altLang="zh-CN" dirty="0"/>
              <a:t>  # </a:t>
            </a:r>
            <a:r>
              <a:rPr lang="zh-CN" altLang="en-US" dirty="0"/>
              <a:t>空字符串用于存储结果</a:t>
            </a:r>
          </a:p>
          <a:p>
            <a:r>
              <a:rPr lang="zh-CN" altLang="en-US" dirty="0"/>
              <a:t>  </a:t>
            </a:r>
            <a:r>
              <a:rPr lang="en-US" altLang="zh-CN" dirty="0" err="1"/>
              <a:t>text_generated</a:t>
            </a:r>
            <a:r>
              <a:rPr lang="en-US" altLang="zh-CN" dirty="0"/>
              <a:t> = []</a:t>
            </a:r>
          </a:p>
          <a:p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5452F17-1316-E5BC-68C0-81BA2324FAB2}"/>
              </a:ext>
            </a:extLst>
          </p:cNvPr>
          <p:cNvSpPr txBox="1"/>
          <p:nvPr/>
        </p:nvSpPr>
        <p:spPr>
          <a:xfrm>
            <a:off x="5667867" y="2072076"/>
            <a:ext cx="609442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 </a:t>
            </a:r>
            <a:r>
              <a:rPr lang="en-US" altLang="zh-CN" dirty="0" err="1"/>
              <a:t>model.reset_states</a:t>
            </a:r>
            <a:r>
              <a:rPr lang="en-US" altLang="zh-CN" dirty="0"/>
              <a:t>()</a:t>
            </a:r>
          </a:p>
          <a:p>
            <a:r>
              <a:rPr lang="en-US" altLang="zh-CN" dirty="0"/>
              <a:t>  for </a:t>
            </a:r>
            <a:r>
              <a:rPr lang="en-US" altLang="zh-CN" dirty="0" err="1"/>
              <a:t>i</a:t>
            </a:r>
            <a:r>
              <a:rPr lang="en-US" altLang="zh-CN" dirty="0"/>
              <a:t> in range(</a:t>
            </a:r>
            <a:r>
              <a:rPr lang="en-US" altLang="zh-CN" dirty="0" err="1"/>
              <a:t>num_generate</a:t>
            </a:r>
            <a:r>
              <a:rPr lang="en-US" altLang="zh-CN" dirty="0"/>
              <a:t>):</a:t>
            </a:r>
          </a:p>
          <a:p>
            <a:r>
              <a:rPr lang="en-US" altLang="zh-CN" dirty="0"/>
              <a:t>      # </a:t>
            </a:r>
            <a:r>
              <a:rPr lang="zh-CN" altLang="en-US" dirty="0"/>
              <a:t>获得预测结果，结果是多维的</a:t>
            </a:r>
          </a:p>
          <a:p>
            <a:r>
              <a:rPr lang="zh-CN" altLang="en-US" dirty="0"/>
              <a:t>      </a:t>
            </a:r>
            <a:r>
              <a:rPr lang="en-US" altLang="zh-CN" dirty="0"/>
              <a:t>predictions = model(</a:t>
            </a:r>
            <a:r>
              <a:rPr lang="en-US" altLang="zh-CN" dirty="0" err="1"/>
              <a:t>input_eval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      # </a:t>
            </a:r>
            <a:r>
              <a:rPr lang="zh-CN" altLang="en-US" dirty="0"/>
              <a:t>预测结果，删除批次的维度</a:t>
            </a:r>
            <a:r>
              <a:rPr lang="en-US" altLang="zh-CN" dirty="0"/>
              <a:t>[[</a:t>
            </a:r>
            <a:r>
              <a:rPr lang="en-US" altLang="zh-CN" dirty="0" err="1"/>
              <a:t>xx,xx</a:t>
            </a:r>
            <a:r>
              <a:rPr lang="en-US" altLang="zh-CN" dirty="0"/>
              <a:t>]]</a:t>
            </a:r>
            <a:r>
              <a:rPr lang="zh-CN" altLang="en-US" dirty="0"/>
              <a:t>变为</a:t>
            </a:r>
            <a:r>
              <a:rPr lang="en-US" altLang="zh-CN" dirty="0"/>
              <a:t>[</a:t>
            </a:r>
            <a:r>
              <a:rPr lang="en-US" altLang="zh-CN" dirty="0" err="1"/>
              <a:t>xx,xx</a:t>
            </a:r>
            <a:r>
              <a:rPr lang="en-US" altLang="zh-CN" dirty="0"/>
              <a:t>]</a:t>
            </a:r>
          </a:p>
          <a:p>
            <a:r>
              <a:rPr lang="en-US" altLang="zh-CN" dirty="0"/>
              <a:t>      predictions = </a:t>
            </a:r>
            <a:r>
              <a:rPr lang="en-US" altLang="zh-CN" dirty="0" err="1"/>
              <a:t>tf.squeeze</a:t>
            </a:r>
            <a:r>
              <a:rPr lang="en-US" altLang="zh-CN" dirty="0"/>
              <a:t>(predictions, 0)</a:t>
            </a:r>
          </a:p>
          <a:p>
            <a:r>
              <a:rPr lang="en-US" altLang="zh-CN" dirty="0"/>
              <a:t>      # </a:t>
            </a:r>
            <a:r>
              <a:rPr lang="zh-CN" altLang="en-US" dirty="0"/>
              <a:t>用分类分布预测模型返回的字符</a:t>
            </a:r>
          </a:p>
          <a:p>
            <a:r>
              <a:rPr lang="zh-CN" altLang="en-US" dirty="0"/>
              <a:t>      </a:t>
            </a:r>
            <a:r>
              <a:rPr lang="en-US" altLang="zh-CN" dirty="0" err="1"/>
              <a:t>predicted_id</a:t>
            </a:r>
            <a:r>
              <a:rPr lang="en-US" altLang="zh-CN" dirty="0"/>
              <a:t> = </a:t>
            </a:r>
            <a:r>
              <a:rPr lang="en-US" altLang="zh-CN" dirty="0" err="1"/>
              <a:t>tf.random.categorical</a:t>
            </a:r>
            <a:r>
              <a:rPr lang="en-US" altLang="zh-CN" dirty="0"/>
              <a:t>(predictions, </a:t>
            </a:r>
            <a:r>
              <a:rPr lang="en-US" altLang="zh-CN" dirty="0" err="1"/>
              <a:t>num_samples</a:t>
            </a:r>
            <a:r>
              <a:rPr lang="en-US" altLang="zh-CN" dirty="0"/>
              <a:t>=1)[-1,0].</a:t>
            </a:r>
            <a:r>
              <a:rPr lang="en-US" altLang="zh-CN" dirty="0" err="1"/>
              <a:t>numpy</a:t>
            </a:r>
            <a:r>
              <a:rPr lang="en-US" altLang="zh-CN" dirty="0"/>
              <a:t>()</a:t>
            </a:r>
          </a:p>
          <a:p>
            <a:r>
              <a:rPr lang="en-US" altLang="zh-CN" dirty="0"/>
              <a:t>      # </a:t>
            </a:r>
            <a:r>
              <a:rPr lang="zh-CN" altLang="en-US" dirty="0"/>
              <a:t>把预测字符和前面的隐藏状态一起传递给模型作为下一个输入</a:t>
            </a:r>
          </a:p>
          <a:p>
            <a:r>
              <a:rPr lang="zh-CN" altLang="en-US" dirty="0"/>
              <a:t>      </a:t>
            </a:r>
            <a:r>
              <a:rPr lang="en-US" altLang="zh-CN" dirty="0" err="1"/>
              <a:t>input_eval</a:t>
            </a:r>
            <a:r>
              <a:rPr lang="en-US" altLang="zh-CN" dirty="0"/>
              <a:t> = </a:t>
            </a:r>
            <a:r>
              <a:rPr lang="en-US" altLang="zh-CN" dirty="0" err="1"/>
              <a:t>tf.expand_dims</a:t>
            </a:r>
            <a:r>
              <a:rPr lang="en-US" altLang="zh-CN" dirty="0"/>
              <a:t>([</a:t>
            </a:r>
            <a:r>
              <a:rPr lang="en-US" altLang="zh-CN" dirty="0" err="1"/>
              <a:t>predicted_id</a:t>
            </a:r>
            <a:r>
              <a:rPr lang="en-US" altLang="zh-CN" dirty="0"/>
              <a:t>], 0)</a:t>
            </a:r>
          </a:p>
          <a:p>
            <a:r>
              <a:rPr lang="en-US" altLang="zh-CN" dirty="0"/>
              <a:t>      # </a:t>
            </a:r>
            <a:r>
              <a:rPr lang="zh-CN" altLang="en-US" dirty="0"/>
              <a:t>将预测的字符存起来</a:t>
            </a:r>
          </a:p>
          <a:p>
            <a:r>
              <a:rPr lang="zh-CN" altLang="en-US" dirty="0"/>
              <a:t>      </a:t>
            </a:r>
            <a:r>
              <a:rPr lang="en-US" altLang="zh-CN" dirty="0" err="1"/>
              <a:t>text_generated.append</a:t>
            </a:r>
            <a:r>
              <a:rPr lang="en-US" altLang="zh-CN" dirty="0"/>
              <a:t>(idx2char[</a:t>
            </a:r>
            <a:r>
              <a:rPr lang="en-US" altLang="zh-CN" dirty="0" err="1"/>
              <a:t>predicted_id</a:t>
            </a:r>
            <a:r>
              <a:rPr lang="en-US" altLang="zh-CN" dirty="0"/>
              <a:t>])</a:t>
            </a:r>
          </a:p>
          <a:p>
            <a:endParaRPr lang="en-US" altLang="zh-CN" dirty="0"/>
          </a:p>
          <a:p>
            <a:r>
              <a:rPr lang="en-US" altLang="zh-CN" dirty="0"/>
              <a:t>  # </a:t>
            </a:r>
            <a:r>
              <a:rPr lang="zh-CN" altLang="en-US" dirty="0"/>
              <a:t>最终返回结果</a:t>
            </a:r>
          </a:p>
          <a:p>
            <a:r>
              <a:rPr lang="zh-CN" altLang="en-US" dirty="0"/>
              <a:t>  </a:t>
            </a:r>
            <a:r>
              <a:rPr lang="en-US" altLang="zh-CN" dirty="0"/>
              <a:t>return </a:t>
            </a:r>
            <a:r>
              <a:rPr lang="en-US" altLang="zh-CN" dirty="0" err="1"/>
              <a:t>start_string+''.join</a:t>
            </a:r>
            <a:r>
              <a:rPr lang="en-US" altLang="zh-CN" dirty="0"/>
              <a:t>(</a:t>
            </a:r>
            <a:r>
              <a:rPr lang="en-US" altLang="zh-CN" dirty="0" err="1"/>
              <a:t>text_generated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79309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0" y="0"/>
            <a:ext cx="12192000" cy="13023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12"/>
          <p:cNvSpPr txBox="1"/>
          <p:nvPr/>
        </p:nvSpPr>
        <p:spPr>
          <a:xfrm>
            <a:off x="3233685" y="377727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+mj-lt"/>
              </a:rPr>
              <a:t>根据输入的字生成诗的文本</a:t>
            </a:r>
            <a:endParaRPr lang="en-US" sz="3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F2EFDF3-0469-8847-8C34-36FAE5F4B902}"/>
              </a:ext>
            </a:extLst>
          </p:cNvPr>
          <p:cNvSpPr txBox="1"/>
          <p:nvPr/>
        </p:nvSpPr>
        <p:spPr>
          <a:xfrm>
            <a:off x="539685" y="1586626"/>
            <a:ext cx="6094428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s = "</a:t>
            </a:r>
            <a:r>
              <a:rPr lang="zh-CN" altLang="en-US" sz="2400" dirty="0"/>
              <a:t>一二三四</a:t>
            </a:r>
            <a:r>
              <a:rPr lang="en-US" altLang="zh-CN" sz="2400" dirty="0"/>
              <a:t>"</a:t>
            </a:r>
          </a:p>
          <a:p>
            <a:r>
              <a:rPr lang="en-US" altLang="zh-CN" sz="2400" dirty="0" err="1"/>
              <a:t>array_keys</a:t>
            </a:r>
            <a:r>
              <a:rPr lang="en-US" altLang="zh-CN" sz="2400" dirty="0"/>
              <a:t> = list(s)</a:t>
            </a:r>
          </a:p>
          <a:p>
            <a:r>
              <a:rPr lang="en-US" altLang="zh-CN" sz="2400" dirty="0" err="1"/>
              <a:t>all_string</a:t>
            </a:r>
            <a:r>
              <a:rPr lang="en-US" altLang="zh-CN" sz="2400" dirty="0"/>
              <a:t> = ""</a:t>
            </a:r>
          </a:p>
          <a:p>
            <a:r>
              <a:rPr lang="en-US" altLang="zh-CN" sz="2400" dirty="0"/>
              <a:t>for word in </a:t>
            </a:r>
            <a:r>
              <a:rPr lang="en-US" altLang="zh-CN" sz="2400" dirty="0" err="1"/>
              <a:t>array_keys</a:t>
            </a:r>
            <a:r>
              <a:rPr lang="en-US" altLang="zh-CN" sz="2400" dirty="0"/>
              <a:t>:</a:t>
            </a:r>
          </a:p>
          <a:p>
            <a:r>
              <a:rPr lang="en-US" altLang="zh-CN" sz="2400" dirty="0"/>
              <a:t>  </a:t>
            </a:r>
            <a:r>
              <a:rPr lang="en-US" altLang="zh-CN" sz="2400" dirty="0" err="1"/>
              <a:t>all_string</a:t>
            </a:r>
            <a:r>
              <a:rPr lang="en-US" altLang="zh-CN" sz="2400" dirty="0"/>
              <a:t> = </a:t>
            </a:r>
            <a:r>
              <a:rPr lang="en-US" altLang="zh-CN" sz="2400" dirty="0" err="1"/>
              <a:t>all_string</a:t>
            </a:r>
            <a:r>
              <a:rPr lang="en-US" altLang="zh-CN" sz="2400" dirty="0"/>
              <a:t> +" "+ word</a:t>
            </a:r>
          </a:p>
          <a:p>
            <a:r>
              <a:rPr lang="en-US" altLang="zh-CN" sz="2400" dirty="0"/>
              <a:t>  </a:t>
            </a:r>
            <a:r>
              <a:rPr lang="en-US" altLang="zh-CN" sz="2400" dirty="0" err="1"/>
              <a:t>next_len</a:t>
            </a:r>
            <a:r>
              <a:rPr lang="en-US" altLang="zh-CN" sz="2400" dirty="0"/>
              <a:t> = 5-len(word)</a:t>
            </a:r>
          </a:p>
          <a:p>
            <a:r>
              <a:rPr lang="en-US" altLang="zh-CN" sz="2400" dirty="0"/>
              <a:t>  # print("input:",</a:t>
            </a:r>
            <a:r>
              <a:rPr lang="en-US" altLang="zh-CN" sz="2400" dirty="0" err="1"/>
              <a:t>all_string</a:t>
            </a:r>
            <a:r>
              <a:rPr lang="en-US" altLang="zh-CN" sz="2400" dirty="0"/>
              <a:t>)</a:t>
            </a:r>
          </a:p>
          <a:p>
            <a:r>
              <a:rPr lang="en-US" altLang="zh-CN" sz="2400" dirty="0"/>
              <a:t>  </a:t>
            </a:r>
            <a:r>
              <a:rPr lang="en-US" altLang="zh-CN" sz="2400" dirty="0" err="1"/>
              <a:t>all_string</a:t>
            </a:r>
            <a:r>
              <a:rPr lang="en-US" altLang="zh-CN" sz="2400" dirty="0"/>
              <a:t> = </a:t>
            </a:r>
            <a:r>
              <a:rPr lang="en-US" altLang="zh-CN" sz="2400" dirty="0" err="1"/>
              <a:t>generate_text</a:t>
            </a:r>
            <a:r>
              <a:rPr lang="en-US" altLang="zh-CN" sz="2400" dirty="0"/>
              <a:t>(model, </a:t>
            </a:r>
            <a:r>
              <a:rPr lang="en-US" altLang="zh-CN" sz="2400" dirty="0" err="1"/>
              <a:t>start_string</a:t>
            </a:r>
            <a:r>
              <a:rPr lang="en-US" altLang="zh-CN" sz="2400" dirty="0"/>
              <a:t>=</a:t>
            </a:r>
            <a:r>
              <a:rPr lang="en-US" altLang="zh-CN" sz="2400" dirty="0" err="1"/>
              <a:t>all_string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num_generate</a:t>
            </a:r>
            <a:r>
              <a:rPr lang="en-US" altLang="zh-CN" sz="2400" dirty="0"/>
              <a:t> = </a:t>
            </a:r>
            <a:r>
              <a:rPr lang="en-US" altLang="zh-CN" sz="2400" dirty="0" err="1"/>
              <a:t>next_len</a:t>
            </a:r>
            <a:r>
              <a:rPr lang="en-US" altLang="zh-CN" sz="2400" dirty="0"/>
              <a:t>)</a:t>
            </a:r>
          </a:p>
          <a:p>
            <a:r>
              <a:rPr lang="en-US" altLang="zh-CN" sz="2400" dirty="0"/>
              <a:t>  # print("out:",</a:t>
            </a:r>
            <a:r>
              <a:rPr lang="en-US" altLang="zh-CN" sz="2400" dirty="0" err="1"/>
              <a:t>all_string</a:t>
            </a:r>
            <a:r>
              <a:rPr lang="en-US" altLang="zh-CN" sz="2400" dirty="0"/>
              <a:t>)</a:t>
            </a:r>
          </a:p>
          <a:p>
            <a:endParaRPr lang="en-US" altLang="zh-CN" sz="2400" dirty="0"/>
          </a:p>
          <a:p>
            <a:r>
              <a:rPr lang="en-US" altLang="zh-CN" sz="2400" dirty="0"/>
              <a:t>print("</a:t>
            </a:r>
            <a:r>
              <a:rPr lang="zh-CN" altLang="en-US" sz="2400" dirty="0"/>
              <a:t>最终输出</a:t>
            </a:r>
            <a:r>
              <a:rPr lang="en-US" altLang="zh-CN" sz="2400" dirty="0"/>
              <a:t>:"+</a:t>
            </a:r>
            <a:r>
              <a:rPr lang="en-US" altLang="zh-CN" sz="2400" dirty="0" err="1"/>
              <a:t>all_string</a:t>
            </a:r>
            <a:r>
              <a:rPr lang="en-US" altLang="zh-CN" sz="2400" dirty="0"/>
              <a:t>)</a:t>
            </a:r>
            <a:endParaRPr lang="zh-CN" altLang="en-US" sz="2400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66066F6B-98CF-10EB-832E-709205773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478016"/>
            <a:ext cx="5273497" cy="2469094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F1D01FB-6150-DA76-C520-168785B47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7032" y="4033449"/>
            <a:ext cx="3566721" cy="265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387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5"/>
          <p:cNvSpPr/>
          <p:nvPr/>
        </p:nvSpPr>
        <p:spPr>
          <a:xfrm>
            <a:off x="5376933" y="1016043"/>
            <a:ext cx="408404" cy="408404"/>
          </a:xfrm>
          <a:prstGeom prst="ellipse">
            <a:avLst/>
          </a:prstGeom>
          <a:solidFill>
            <a:srgbClr val="25B7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Oval 4"/>
          <p:cNvSpPr/>
          <p:nvPr/>
        </p:nvSpPr>
        <p:spPr>
          <a:xfrm>
            <a:off x="2124642" y="4413149"/>
            <a:ext cx="914400" cy="914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Oval 6"/>
          <p:cNvSpPr/>
          <p:nvPr/>
        </p:nvSpPr>
        <p:spPr>
          <a:xfrm>
            <a:off x="6793206" y="5408114"/>
            <a:ext cx="766148" cy="76614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5" name="Group 40"/>
          <p:cNvGrpSpPr/>
          <p:nvPr/>
        </p:nvGrpSpPr>
        <p:grpSpPr>
          <a:xfrm>
            <a:off x="1315154" y="1389742"/>
            <a:ext cx="4380120" cy="4388978"/>
            <a:chOff x="3692576" y="1742634"/>
            <a:chExt cx="2790379" cy="2796023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3692576" y="1742634"/>
              <a:ext cx="2790379" cy="2796023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宋体"/>
                </a:endParaRPr>
              </a:p>
            </p:txBody>
          </p:sp>
          <p:sp>
            <p:nvSpPr>
              <p:cNvPr id="9" name="任意多边形 83"/>
              <p:cNvSpPr/>
              <p:nvPr/>
            </p:nvSpPr>
            <p:spPr>
              <a:xfrm rot="16377237">
                <a:off x="6409518" y="2506881"/>
                <a:ext cx="2476803" cy="2476800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rgbClr val="FFFFFF"/>
                  </a:gs>
                  <a:gs pos="98000">
                    <a:srgbClr val="FFFFFF">
                      <a:lumMod val="75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softEdge rad="0"/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" name="椭圆 80"/>
            <p:cNvSpPr/>
            <p:nvPr/>
          </p:nvSpPr>
          <p:spPr bwMode="auto">
            <a:xfrm>
              <a:off x="4101618" y="2137562"/>
              <a:ext cx="2016471" cy="2020558"/>
            </a:xfrm>
            <a:prstGeom prst="ellipse">
              <a:avLst/>
            </a:prstGeom>
            <a:blipFill>
              <a:blip r:embed="rId2" cstate="print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" name="Oval 8"/>
          <p:cNvSpPr/>
          <p:nvPr/>
        </p:nvSpPr>
        <p:spPr>
          <a:xfrm>
            <a:off x="4443461" y="2207559"/>
            <a:ext cx="538550" cy="5385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Oval 9"/>
          <p:cNvSpPr/>
          <p:nvPr/>
        </p:nvSpPr>
        <p:spPr>
          <a:xfrm>
            <a:off x="2762438" y="1521713"/>
            <a:ext cx="553208" cy="5532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Oval 10"/>
          <p:cNvSpPr/>
          <p:nvPr/>
        </p:nvSpPr>
        <p:spPr>
          <a:xfrm>
            <a:off x="6905283" y="1181617"/>
            <a:ext cx="1373608" cy="1373608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4</a:t>
            </a:r>
          </a:p>
        </p:txBody>
      </p:sp>
      <p:sp>
        <p:nvSpPr>
          <p:cNvPr id="13" name="Oval 11"/>
          <p:cNvSpPr/>
          <p:nvPr/>
        </p:nvSpPr>
        <p:spPr>
          <a:xfrm>
            <a:off x="3236132" y="419245"/>
            <a:ext cx="740105" cy="740105"/>
          </a:xfrm>
          <a:prstGeom prst="ellipse">
            <a:avLst/>
          </a:prstGeom>
          <a:solidFill>
            <a:srgbClr val="F6A5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Oval 12"/>
          <p:cNvSpPr/>
          <p:nvPr/>
        </p:nvSpPr>
        <p:spPr>
          <a:xfrm>
            <a:off x="3085546" y="5791188"/>
            <a:ext cx="230100" cy="2301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Oval 13"/>
          <p:cNvSpPr/>
          <p:nvPr/>
        </p:nvSpPr>
        <p:spPr>
          <a:xfrm>
            <a:off x="587041" y="3007002"/>
            <a:ext cx="554270" cy="55427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Oval 14"/>
          <p:cNvSpPr/>
          <p:nvPr/>
        </p:nvSpPr>
        <p:spPr>
          <a:xfrm>
            <a:off x="6085604" y="3848143"/>
            <a:ext cx="472224" cy="472224"/>
          </a:xfrm>
          <a:prstGeom prst="ellipse">
            <a:avLst/>
          </a:prstGeom>
          <a:solidFill>
            <a:srgbClr val="F6A5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7" name="Group 31"/>
          <p:cNvGrpSpPr/>
          <p:nvPr/>
        </p:nvGrpSpPr>
        <p:grpSpPr>
          <a:xfrm>
            <a:off x="5055555" y="2297647"/>
            <a:ext cx="986490" cy="986490"/>
            <a:chOff x="5055555" y="2012177"/>
            <a:chExt cx="986490" cy="986490"/>
          </a:xfrm>
        </p:grpSpPr>
        <p:sp>
          <p:nvSpPr>
            <p:cNvPr id="18" name="Oval 32"/>
            <p:cNvSpPr/>
            <p:nvPr/>
          </p:nvSpPr>
          <p:spPr>
            <a:xfrm>
              <a:off x="5055555" y="2012177"/>
              <a:ext cx="986490" cy="98649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19" name="Picture 3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5617" y="2133970"/>
              <a:ext cx="576050" cy="576050"/>
            </a:xfrm>
            <a:prstGeom prst="rect">
              <a:avLst/>
            </a:prstGeom>
          </p:spPr>
        </p:pic>
      </p:grpSp>
      <p:grpSp>
        <p:nvGrpSpPr>
          <p:cNvPr id="20" name="Group 34"/>
          <p:cNvGrpSpPr/>
          <p:nvPr/>
        </p:nvGrpSpPr>
        <p:grpSpPr>
          <a:xfrm>
            <a:off x="1332251" y="1424447"/>
            <a:ext cx="914400" cy="914400"/>
            <a:chOff x="1664298" y="1454017"/>
            <a:chExt cx="914400" cy="914400"/>
          </a:xfrm>
        </p:grpSpPr>
        <p:sp>
          <p:nvSpPr>
            <p:cNvPr id="21" name="Oval 35"/>
            <p:cNvSpPr/>
            <p:nvPr/>
          </p:nvSpPr>
          <p:spPr>
            <a:xfrm>
              <a:off x="1664298" y="1454017"/>
              <a:ext cx="914400" cy="91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22" name="Picture 3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8400" y="1543797"/>
              <a:ext cx="679285" cy="679285"/>
            </a:xfrm>
            <a:prstGeom prst="rect">
              <a:avLst/>
            </a:prstGeom>
          </p:spPr>
        </p:pic>
      </p:grpSp>
      <p:sp>
        <p:nvSpPr>
          <p:cNvPr id="23" name="Oval 6"/>
          <p:cNvSpPr/>
          <p:nvPr/>
        </p:nvSpPr>
        <p:spPr>
          <a:xfrm>
            <a:off x="8023147" y="5721444"/>
            <a:ext cx="268024" cy="268024"/>
          </a:xfrm>
          <a:prstGeom prst="ellipse">
            <a:avLst/>
          </a:prstGeom>
          <a:solidFill>
            <a:srgbClr val="25B7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TextBox 12"/>
          <p:cNvSpPr txBox="1"/>
          <p:nvPr/>
        </p:nvSpPr>
        <p:spPr>
          <a:xfrm>
            <a:off x="7771267" y="2746109"/>
            <a:ext cx="24416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rgbClr val="595859"/>
                </a:solidFill>
                <a:latin typeface="+mj-lt"/>
              </a:rPr>
              <a:t>模型部署</a:t>
            </a:r>
            <a:endParaRPr lang="en-US" sz="4400" b="1" dirty="0">
              <a:solidFill>
                <a:srgbClr val="595859"/>
              </a:solidFill>
              <a:latin typeface="+mj-lt"/>
            </a:endParaRPr>
          </a:p>
        </p:txBody>
      </p:sp>
      <p:sp>
        <p:nvSpPr>
          <p:cNvPr id="26" name="TextBox 13">
            <a:extLst>
              <a:ext uri="{FF2B5EF4-FFF2-40B4-BE49-F238E27FC236}">
                <a16:creationId xmlns:a16="http://schemas.microsoft.com/office/drawing/2014/main" id="{9F225680-7847-4C27-E1CE-E7E49F20206E}"/>
              </a:ext>
            </a:extLst>
          </p:cNvPr>
          <p:cNvSpPr txBox="1"/>
          <p:nvPr/>
        </p:nvSpPr>
        <p:spPr>
          <a:xfrm>
            <a:off x="7844394" y="3930366"/>
            <a:ext cx="4014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i="1" dirty="0">
                <a:solidFill>
                  <a:srgbClr val="595859"/>
                </a:solidFill>
                <a:cs typeface="Arial" panose="020B0604020202020204" pitchFamily="34" charset="0"/>
              </a:rPr>
              <a:t>王中华</a:t>
            </a:r>
            <a:endParaRPr lang="en-US" altLang="zh-CN" sz="1400" b="1" i="1" dirty="0">
              <a:solidFill>
                <a:srgbClr val="595859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085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0" y="0"/>
            <a:ext cx="12192000" cy="13023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12"/>
          <p:cNvSpPr txBox="1"/>
          <p:nvPr/>
        </p:nvSpPr>
        <p:spPr>
          <a:xfrm>
            <a:off x="4618678" y="377727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+mj-lt"/>
              </a:rPr>
              <a:t>模型接口开发</a:t>
            </a:r>
            <a:endParaRPr lang="en-US" sz="3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674AB29-F6CB-6886-1DCA-88E328E25F16}"/>
              </a:ext>
            </a:extLst>
          </p:cNvPr>
          <p:cNvSpPr txBox="1"/>
          <p:nvPr/>
        </p:nvSpPr>
        <p:spPr>
          <a:xfrm>
            <a:off x="7645443" y="1497691"/>
            <a:ext cx="3481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50"/>
              </a:spcBef>
            </a:pP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</a:rPr>
              <a:t>分析模型生成文本的函数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CB837439-B352-2C3D-0DBE-8E79FB239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86" y="973183"/>
            <a:ext cx="7554455" cy="5623559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ABB33E24-2BDD-0E6F-9DD6-8E3C6BD81FE3}"/>
              </a:ext>
            </a:extLst>
          </p:cNvPr>
          <p:cNvSpPr txBox="1"/>
          <p:nvPr/>
        </p:nvSpPr>
        <p:spPr>
          <a:xfrm>
            <a:off x="7783318" y="1969945"/>
            <a:ext cx="37551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50"/>
              </a:spcBef>
            </a:pP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</a:rPr>
              <a:t>1. 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</a:rPr>
              <a:t>输入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E50DE9E-E01F-666F-58B7-EFDA68003AD4}"/>
              </a:ext>
            </a:extLst>
          </p:cNvPr>
          <p:cNvSpPr txBox="1"/>
          <p:nvPr/>
        </p:nvSpPr>
        <p:spPr>
          <a:xfrm>
            <a:off x="8003325" y="2442199"/>
            <a:ext cx="4038189" cy="23339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model,</a:t>
            </a:r>
            <a:r>
              <a:rPr lang="zh-CN" altLang="en-US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训练好的模型</a:t>
            </a:r>
            <a:endParaRPr lang="en-US" altLang="zh-CN" sz="2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 algn="just"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n-US" altLang="zh-CN" sz="24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start_string</a:t>
            </a:r>
            <a:r>
              <a:rPr lang="zh-CN" altLang="en-US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，已经生成的诗句和下一句的首字</a:t>
            </a:r>
            <a:endParaRPr lang="en-US" altLang="zh-CN" sz="2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 algn="just"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en-US" altLang="zh-CN" sz="2400" kern="1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num_genertate</a:t>
            </a: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，需要生成的字数，如需要生成五言诗，输入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lang="en-US" altLang="zh-CN" sz="2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AE9C08F-48E7-AE1B-5265-D538FE0848B6}"/>
              </a:ext>
            </a:extLst>
          </p:cNvPr>
          <p:cNvSpPr txBox="1"/>
          <p:nvPr/>
        </p:nvSpPr>
        <p:spPr>
          <a:xfrm>
            <a:off x="7783318" y="4776171"/>
            <a:ext cx="37551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50"/>
              </a:spcBef>
            </a:pP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</a:rPr>
              <a:t>2. </a:t>
            </a:r>
            <a:r>
              <a:rPr lang="zh-CN" altLang="en-US" sz="20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</a:rPr>
              <a:t>输出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42AD9CE-5A54-7442-B0D9-829418B98DA3}"/>
              </a:ext>
            </a:extLst>
          </p:cNvPr>
          <p:cNvSpPr txBox="1"/>
          <p:nvPr/>
        </p:nvSpPr>
        <p:spPr>
          <a:xfrm>
            <a:off x="8003325" y="5248425"/>
            <a:ext cx="403818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根据前文生成的指定字数的文本</a:t>
            </a:r>
            <a:endParaRPr lang="en-US" altLang="zh-CN" sz="2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7964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0" y="0"/>
            <a:ext cx="12192000" cy="13023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12"/>
          <p:cNvSpPr txBox="1"/>
          <p:nvPr/>
        </p:nvSpPr>
        <p:spPr>
          <a:xfrm>
            <a:off x="4618678" y="377727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+mj-lt"/>
              </a:rPr>
              <a:t>模型接口开发</a:t>
            </a:r>
            <a:endParaRPr lang="en-US" sz="3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674AB29-F6CB-6886-1DCA-88E328E25F16}"/>
              </a:ext>
            </a:extLst>
          </p:cNvPr>
          <p:cNvSpPr txBox="1"/>
          <p:nvPr/>
        </p:nvSpPr>
        <p:spPr>
          <a:xfrm>
            <a:off x="607423" y="4147305"/>
            <a:ext cx="7356777" cy="843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50"/>
              </a:spcBef>
            </a:pP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封装</a:t>
            </a:r>
            <a:r>
              <a:rPr lang="zh-CN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generate_text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()</a:t>
            </a: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函数，得到生成五言诗的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API</a:t>
            </a:r>
            <a:endParaRPr lang="en-US" altLang="zh-CN" sz="2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 algn="just">
              <a:spcBef>
                <a:spcPts val="50"/>
              </a:spcBef>
              <a:buFont typeface="Arial" panose="020B0604020202020204" pitchFamily="34" charset="0"/>
              <a:buChar char="•"/>
            </a:pPr>
            <a:endParaRPr lang="zh-CN" altLang="zh-CN" sz="2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AA055C-59C8-87EB-485C-0EADF9501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090" y="1401785"/>
            <a:ext cx="9848637" cy="253649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07393D1-C8B6-0834-98E4-5BDE99381DD0}"/>
              </a:ext>
            </a:extLst>
          </p:cNvPr>
          <p:cNvSpPr txBox="1"/>
          <p:nvPr/>
        </p:nvSpPr>
        <p:spPr>
          <a:xfrm>
            <a:off x="1082146" y="4784652"/>
            <a:ext cx="7302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输入欲生成的诗句的头字</a:t>
            </a:r>
            <a:endParaRPr lang="en-US" altLang="zh-CN" sz="24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输出生成的诗句</a:t>
            </a:r>
          </a:p>
        </p:txBody>
      </p:sp>
    </p:spTree>
    <p:extLst>
      <p:ext uri="{BB962C8B-B14F-4D97-AF65-F5344CB8AC3E}">
        <p14:creationId xmlns:p14="http://schemas.microsoft.com/office/powerpoint/2010/main" val="15415238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/>
          <p:nvPr/>
        </p:nvSpPr>
        <p:spPr>
          <a:xfrm>
            <a:off x="176840" y="1574927"/>
            <a:ext cx="12192000" cy="261135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5"/>
          <p:cNvGrpSpPr/>
          <p:nvPr/>
        </p:nvGrpSpPr>
        <p:grpSpPr>
          <a:xfrm>
            <a:off x="654176" y="1621409"/>
            <a:ext cx="5441824" cy="2665985"/>
            <a:chOff x="838200" y="1621409"/>
            <a:chExt cx="5257800" cy="2651879"/>
          </a:xfrm>
        </p:grpSpPr>
        <p:sp>
          <p:nvSpPr>
            <p:cNvPr id="4" name="Rectangle 6"/>
            <p:cNvSpPr/>
            <p:nvPr/>
          </p:nvSpPr>
          <p:spPr>
            <a:xfrm>
              <a:off x="838200" y="1682839"/>
              <a:ext cx="5257800" cy="2590449"/>
            </a:xfrm>
            <a:prstGeom prst="rect">
              <a:avLst/>
            </a:prstGeom>
            <a:solidFill>
              <a:srgbClr val="25B7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7"/>
            <p:cNvSpPr/>
            <p:nvPr/>
          </p:nvSpPr>
          <p:spPr>
            <a:xfrm>
              <a:off x="1349111" y="1621409"/>
              <a:ext cx="1060122" cy="1060122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8"/>
            <p:cNvSpPr/>
            <p:nvPr/>
          </p:nvSpPr>
          <p:spPr>
            <a:xfrm>
              <a:off x="1080946" y="2215079"/>
              <a:ext cx="798226" cy="798226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9"/>
            <p:cNvSpPr/>
            <p:nvPr/>
          </p:nvSpPr>
          <p:spPr>
            <a:xfrm>
              <a:off x="4961628" y="2394937"/>
              <a:ext cx="1111084" cy="1111084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10"/>
            <p:cNvSpPr/>
            <p:nvPr/>
          </p:nvSpPr>
          <p:spPr>
            <a:xfrm>
              <a:off x="4387795" y="2266958"/>
              <a:ext cx="798226" cy="798226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11"/>
            <p:cNvSpPr/>
            <p:nvPr/>
          </p:nvSpPr>
          <p:spPr>
            <a:xfrm>
              <a:off x="5281810" y="1977716"/>
              <a:ext cx="329326" cy="329326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12"/>
          <p:cNvGrpSpPr/>
          <p:nvPr/>
        </p:nvGrpSpPr>
        <p:grpSpPr>
          <a:xfrm>
            <a:off x="3507064" y="3384940"/>
            <a:ext cx="2306394" cy="2306394"/>
            <a:chOff x="4583803" y="3067129"/>
            <a:chExt cx="1790163" cy="1790163"/>
          </a:xfrm>
        </p:grpSpPr>
        <p:sp>
          <p:nvSpPr>
            <p:cNvPr id="11" name="Oval 13"/>
            <p:cNvSpPr/>
            <p:nvPr/>
          </p:nvSpPr>
          <p:spPr>
            <a:xfrm>
              <a:off x="4583803" y="3067129"/>
              <a:ext cx="1790163" cy="1790163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+mj-lt"/>
              </a:endParaRPr>
            </a:p>
          </p:txBody>
        </p:sp>
        <p:pic>
          <p:nvPicPr>
            <p:cNvPr id="12" name="Picture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7503" y="3413931"/>
              <a:ext cx="548279" cy="548279"/>
            </a:xfrm>
            <a:prstGeom prst="rect">
              <a:avLst/>
            </a:prstGeom>
          </p:spPr>
        </p:pic>
        <p:sp>
          <p:nvSpPr>
            <p:cNvPr id="13" name="Rectangle 15"/>
            <p:cNvSpPr/>
            <p:nvPr/>
          </p:nvSpPr>
          <p:spPr>
            <a:xfrm>
              <a:off x="4956173" y="4057461"/>
              <a:ext cx="1080223" cy="329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>
                  <a:solidFill>
                    <a:schemeClr val="bg1"/>
                  </a:solidFill>
                  <a:latin typeface="+mj-lt"/>
                  <a:cs typeface="Oswald Regular"/>
                </a:rPr>
                <a:t>Web Design</a:t>
              </a:r>
              <a:endParaRPr lang="en-US" dirty="0">
                <a:solidFill>
                  <a:schemeClr val="bg1"/>
                </a:solidFill>
                <a:latin typeface="+mj-lt"/>
                <a:cs typeface="Oswald Regular"/>
              </a:endParaRPr>
            </a:p>
          </p:txBody>
        </p:sp>
      </p:grpSp>
      <p:grpSp>
        <p:nvGrpSpPr>
          <p:cNvPr id="14" name="Group 20"/>
          <p:cNvGrpSpPr/>
          <p:nvPr/>
        </p:nvGrpSpPr>
        <p:grpSpPr>
          <a:xfrm>
            <a:off x="2003799" y="2535714"/>
            <a:ext cx="1941353" cy="1941353"/>
            <a:chOff x="3606084" y="2331076"/>
            <a:chExt cx="1506828" cy="1506828"/>
          </a:xfrm>
        </p:grpSpPr>
        <p:sp>
          <p:nvSpPr>
            <p:cNvPr id="15" name="Oval 21"/>
            <p:cNvSpPr/>
            <p:nvPr/>
          </p:nvSpPr>
          <p:spPr>
            <a:xfrm>
              <a:off x="3606084" y="2331076"/>
              <a:ext cx="1506828" cy="1506828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>
                <a:latin typeface="+mj-lt"/>
              </a:endParaRPr>
            </a:p>
          </p:txBody>
        </p:sp>
        <p:pic>
          <p:nvPicPr>
            <p:cNvPr id="16" name="Picture 2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2360" y="2589523"/>
              <a:ext cx="548279" cy="548279"/>
            </a:xfrm>
            <a:prstGeom prst="rect">
              <a:avLst/>
            </a:prstGeom>
          </p:spPr>
        </p:pic>
        <p:sp>
          <p:nvSpPr>
            <p:cNvPr id="17" name="Rectangle 23"/>
            <p:cNvSpPr/>
            <p:nvPr/>
          </p:nvSpPr>
          <p:spPr>
            <a:xfrm>
              <a:off x="3856041" y="3218221"/>
              <a:ext cx="1036675" cy="2829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600">
                  <a:solidFill>
                    <a:schemeClr val="bg1"/>
                  </a:solidFill>
                  <a:latin typeface="+mj-lt"/>
                  <a:cs typeface="Oswald Regular"/>
                </a:rPr>
                <a:t>Social Media</a:t>
              </a:r>
              <a:endParaRPr lang="en-US" sz="1600" dirty="0">
                <a:solidFill>
                  <a:schemeClr val="bg1"/>
                </a:solidFill>
                <a:latin typeface="+mj-lt"/>
                <a:cs typeface="Oswald Regular"/>
              </a:endParaRPr>
            </a:p>
          </p:txBody>
        </p:sp>
      </p:grpSp>
      <p:grpSp>
        <p:nvGrpSpPr>
          <p:cNvPr id="18" name="Group 37"/>
          <p:cNvGrpSpPr/>
          <p:nvPr/>
        </p:nvGrpSpPr>
        <p:grpSpPr>
          <a:xfrm>
            <a:off x="3493563" y="3380253"/>
            <a:ext cx="2372327" cy="2377124"/>
            <a:chOff x="3692576" y="1742634"/>
            <a:chExt cx="2790379" cy="2796023"/>
          </a:xfrm>
        </p:grpSpPr>
        <p:grpSp>
          <p:nvGrpSpPr>
            <p:cNvPr id="19" name="组合 79"/>
            <p:cNvGrpSpPr>
              <a:grpSpLocks/>
            </p:cNvGrpSpPr>
            <p:nvPr/>
          </p:nvGrpSpPr>
          <p:grpSpPr bwMode="auto">
            <a:xfrm>
              <a:off x="3692576" y="1742634"/>
              <a:ext cx="2790379" cy="2796023"/>
              <a:chOff x="6379729" y="2488774"/>
              <a:chExt cx="2513016" cy="2513016"/>
            </a:xfrm>
          </p:grpSpPr>
          <p:sp>
            <p:nvSpPr>
              <p:cNvPr id="21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宋体"/>
                </a:endParaRPr>
              </a:p>
            </p:txBody>
          </p:sp>
          <p:sp>
            <p:nvSpPr>
              <p:cNvPr id="22" name="任意多边形 83"/>
              <p:cNvSpPr/>
              <p:nvPr/>
            </p:nvSpPr>
            <p:spPr>
              <a:xfrm rot="16377237">
                <a:off x="6409518" y="2506881"/>
                <a:ext cx="2476803" cy="2476800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rgbClr val="FFFFFF"/>
                  </a:gs>
                  <a:gs pos="98000">
                    <a:srgbClr val="FFFFFF">
                      <a:lumMod val="75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softEdge rad="0"/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0" name="椭圆 80"/>
            <p:cNvSpPr/>
            <p:nvPr/>
          </p:nvSpPr>
          <p:spPr bwMode="auto">
            <a:xfrm>
              <a:off x="4101618" y="2137562"/>
              <a:ext cx="2016471" cy="2020558"/>
            </a:xfrm>
            <a:prstGeom prst="ellipse">
              <a:avLst/>
            </a:prstGeom>
            <a:blipFill>
              <a:blip r:embed="rId4" cstate="print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3" name="Group 42"/>
          <p:cNvGrpSpPr/>
          <p:nvPr/>
        </p:nvGrpSpPr>
        <p:grpSpPr>
          <a:xfrm>
            <a:off x="852405" y="3410292"/>
            <a:ext cx="1653244" cy="1656587"/>
            <a:chOff x="3692576" y="1742634"/>
            <a:chExt cx="2790379" cy="2796023"/>
          </a:xfrm>
        </p:grpSpPr>
        <p:grpSp>
          <p:nvGrpSpPr>
            <p:cNvPr id="24" name="组合 79"/>
            <p:cNvGrpSpPr>
              <a:grpSpLocks/>
            </p:cNvGrpSpPr>
            <p:nvPr/>
          </p:nvGrpSpPr>
          <p:grpSpPr bwMode="auto">
            <a:xfrm>
              <a:off x="3692576" y="1742634"/>
              <a:ext cx="2790379" cy="2796023"/>
              <a:chOff x="6379729" y="2488774"/>
              <a:chExt cx="2513016" cy="2513016"/>
            </a:xfrm>
          </p:grpSpPr>
          <p:sp>
            <p:nvSpPr>
              <p:cNvPr id="26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宋体"/>
                </a:endParaRPr>
              </a:p>
            </p:txBody>
          </p:sp>
          <p:sp>
            <p:nvSpPr>
              <p:cNvPr id="27" name="任意多边形 83"/>
              <p:cNvSpPr/>
              <p:nvPr/>
            </p:nvSpPr>
            <p:spPr>
              <a:xfrm rot="16377237">
                <a:off x="6409518" y="2506881"/>
                <a:ext cx="2476803" cy="2476800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rgbClr val="FFFFFF"/>
                  </a:gs>
                  <a:gs pos="98000">
                    <a:srgbClr val="FFFFFF">
                      <a:lumMod val="75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softEdge rad="0"/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5" name="椭圆 80"/>
            <p:cNvSpPr/>
            <p:nvPr/>
          </p:nvSpPr>
          <p:spPr bwMode="auto">
            <a:xfrm>
              <a:off x="4101618" y="2137562"/>
              <a:ext cx="2016471" cy="2020558"/>
            </a:xfrm>
            <a:prstGeom prst="ellipse">
              <a:avLst/>
            </a:prstGeom>
            <a:blipFill dpi="0" rotWithShape="1">
              <a:blip r:embed="rId5" cstate="print"/>
              <a:srcRect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8" name="Group 32"/>
          <p:cNvGrpSpPr/>
          <p:nvPr/>
        </p:nvGrpSpPr>
        <p:grpSpPr>
          <a:xfrm>
            <a:off x="1982356" y="2512709"/>
            <a:ext cx="2001419" cy="2005466"/>
            <a:chOff x="3692576" y="1742634"/>
            <a:chExt cx="2790379" cy="2796023"/>
          </a:xfrm>
        </p:grpSpPr>
        <p:grpSp>
          <p:nvGrpSpPr>
            <p:cNvPr id="29" name="组合 79"/>
            <p:cNvGrpSpPr>
              <a:grpSpLocks/>
            </p:cNvGrpSpPr>
            <p:nvPr/>
          </p:nvGrpSpPr>
          <p:grpSpPr bwMode="auto">
            <a:xfrm>
              <a:off x="3692576" y="1742634"/>
              <a:ext cx="2790379" cy="2796023"/>
              <a:chOff x="6379729" y="2488774"/>
              <a:chExt cx="2513016" cy="2513016"/>
            </a:xfrm>
          </p:grpSpPr>
          <p:sp>
            <p:nvSpPr>
              <p:cNvPr id="31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宋体"/>
                </a:endParaRPr>
              </a:p>
            </p:txBody>
          </p:sp>
          <p:sp>
            <p:nvSpPr>
              <p:cNvPr id="32" name="任意多边形 83"/>
              <p:cNvSpPr/>
              <p:nvPr/>
            </p:nvSpPr>
            <p:spPr>
              <a:xfrm rot="16377237">
                <a:off x="6409518" y="2506881"/>
                <a:ext cx="2476803" cy="2476800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rgbClr val="FFFFFF"/>
                  </a:gs>
                  <a:gs pos="98000">
                    <a:srgbClr val="FFFFFF">
                      <a:lumMod val="75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softEdge rad="0"/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0" name="椭圆 80"/>
            <p:cNvSpPr/>
            <p:nvPr/>
          </p:nvSpPr>
          <p:spPr bwMode="auto">
            <a:xfrm>
              <a:off x="4101618" y="2137562"/>
              <a:ext cx="2016471" cy="2020558"/>
            </a:xfrm>
            <a:prstGeom prst="ellipse">
              <a:avLst/>
            </a:prstGeom>
            <a:blipFill>
              <a:blip r:embed="rId6" cstate="print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6" name="TextBox 12"/>
          <p:cNvSpPr txBox="1"/>
          <p:nvPr/>
        </p:nvSpPr>
        <p:spPr>
          <a:xfrm>
            <a:off x="657997" y="498375"/>
            <a:ext cx="38079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b="1" dirty="0">
                <a:solidFill>
                  <a:srgbClr val="595859"/>
                </a:solidFill>
                <a:latin typeface="+mj-lt"/>
              </a:rPr>
              <a:t>CONTENTS</a:t>
            </a:r>
          </a:p>
        </p:txBody>
      </p:sp>
      <p:sp>
        <p:nvSpPr>
          <p:cNvPr id="38" name="TextBox 12"/>
          <p:cNvSpPr txBox="1"/>
          <p:nvPr/>
        </p:nvSpPr>
        <p:spPr>
          <a:xfrm>
            <a:off x="6132205" y="1726940"/>
            <a:ext cx="4134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595959"/>
                </a:solidFill>
                <a:latin typeface="+mn-ea"/>
              </a:rPr>
              <a:t>1.</a:t>
            </a:r>
            <a:r>
              <a:rPr lang="zh-CN" altLang="en-US" sz="2400" dirty="0">
                <a:solidFill>
                  <a:srgbClr val="595959"/>
                </a:solidFill>
                <a:latin typeface="+mn-ea"/>
              </a:rPr>
              <a:t>数据清洗和模型构建与处理</a:t>
            </a:r>
            <a:endParaRPr lang="en-US" sz="2400" dirty="0">
              <a:solidFill>
                <a:srgbClr val="595959"/>
              </a:solidFill>
              <a:latin typeface="+mn-ea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F011D8A-1FDA-AFC8-5DE4-B6D03AAD8082}"/>
              </a:ext>
            </a:extLst>
          </p:cNvPr>
          <p:cNvSpPr txBox="1"/>
          <p:nvPr/>
        </p:nvSpPr>
        <p:spPr>
          <a:xfrm>
            <a:off x="6178198" y="2173196"/>
            <a:ext cx="56143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2.</a:t>
            </a:r>
            <a:r>
              <a:rPr lang="zh-CN" altLang="en-US" sz="2400" dirty="0"/>
              <a:t>模型构建与训练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7B71E686-FF5F-D1A5-EAF4-67D9CB42F890}"/>
              </a:ext>
            </a:extLst>
          </p:cNvPr>
          <p:cNvSpPr txBox="1"/>
          <p:nvPr/>
        </p:nvSpPr>
        <p:spPr>
          <a:xfrm>
            <a:off x="6167171" y="2652636"/>
            <a:ext cx="4262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3.</a:t>
            </a:r>
            <a:r>
              <a:rPr lang="zh-CN" altLang="en-US" sz="2400" dirty="0"/>
              <a:t>模型加载与测试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8AB2788-35DE-FC1A-A83D-0F4EF8048F22}"/>
              </a:ext>
            </a:extLst>
          </p:cNvPr>
          <p:cNvSpPr txBox="1"/>
          <p:nvPr/>
        </p:nvSpPr>
        <p:spPr>
          <a:xfrm>
            <a:off x="6168727" y="3121068"/>
            <a:ext cx="3953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4.</a:t>
            </a:r>
            <a:r>
              <a:rPr lang="zh-CN" altLang="en-US" sz="2400" dirty="0"/>
              <a:t>模型部署</a:t>
            </a:r>
          </a:p>
        </p:txBody>
      </p:sp>
    </p:spTree>
    <p:extLst>
      <p:ext uri="{BB962C8B-B14F-4D97-AF65-F5344CB8AC3E}">
        <p14:creationId xmlns:p14="http://schemas.microsoft.com/office/powerpoint/2010/main" val="2994336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0" y="0"/>
            <a:ext cx="12192000" cy="13023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12"/>
          <p:cNvSpPr txBox="1"/>
          <p:nvPr/>
        </p:nvSpPr>
        <p:spPr>
          <a:xfrm>
            <a:off x="4088279" y="377727"/>
            <a:ext cx="4015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+mj-lt"/>
              </a:rPr>
              <a:t>Web</a:t>
            </a:r>
            <a:r>
              <a:rPr lang="zh-CN" altLang="en-US" sz="3600" b="1" dirty="0">
                <a:solidFill>
                  <a:schemeClr val="bg1"/>
                </a:solidFill>
                <a:latin typeface="+mj-lt"/>
              </a:rPr>
              <a:t>应用后端开发</a:t>
            </a:r>
            <a:endParaRPr lang="en-US" sz="3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674AB29-F6CB-6886-1DCA-88E328E25F16}"/>
              </a:ext>
            </a:extLst>
          </p:cNvPr>
          <p:cNvSpPr txBox="1"/>
          <p:nvPr/>
        </p:nvSpPr>
        <p:spPr>
          <a:xfrm>
            <a:off x="7720084" y="2054213"/>
            <a:ext cx="429486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50"/>
              </a:spcBef>
            </a:pP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采用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Python</a:t>
            </a: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的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Flask</a:t>
            </a: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框架，进行后端接口的开发</a:t>
            </a:r>
            <a:endParaRPr lang="zh-CN" altLang="zh-CN" sz="24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07393D1-C8B6-0834-98E4-5BDE99381DD0}"/>
              </a:ext>
            </a:extLst>
          </p:cNvPr>
          <p:cNvSpPr txBox="1"/>
          <p:nvPr/>
        </p:nvSpPr>
        <p:spPr>
          <a:xfrm>
            <a:off x="7953935" y="3036913"/>
            <a:ext cx="381823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POST</a:t>
            </a: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接口，请求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Body</a:t>
            </a: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解析出关键字</a:t>
            </a:r>
            <a:endParaRPr lang="en-US" altLang="zh-CN" sz="24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调用模型提供的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API</a:t>
            </a: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，得到生成的诗句结果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result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最后使用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JSON</a:t>
            </a: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的方式响应诗句给前端</a:t>
            </a:r>
            <a:endParaRPr lang="en-US" altLang="zh-CN" sz="24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使用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CORS</a:t>
            </a: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处理跨域问题</a:t>
            </a:r>
            <a:endParaRPr lang="en-US" altLang="zh-CN" sz="24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5C4B32-63D6-33AF-D0B3-35E06D61D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836" y="1671673"/>
            <a:ext cx="7300248" cy="518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9808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0" y="0"/>
            <a:ext cx="12192000" cy="13023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12"/>
          <p:cNvSpPr txBox="1"/>
          <p:nvPr/>
        </p:nvSpPr>
        <p:spPr>
          <a:xfrm>
            <a:off x="4088280" y="377727"/>
            <a:ext cx="4015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+mj-lt"/>
              </a:rPr>
              <a:t>Web</a:t>
            </a:r>
            <a:r>
              <a:rPr lang="zh-CN" altLang="en-US" sz="3600" b="1" dirty="0">
                <a:solidFill>
                  <a:schemeClr val="bg1"/>
                </a:solidFill>
                <a:latin typeface="+mj-lt"/>
              </a:rPr>
              <a:t>应用前端开发</a:t>
            </a:r>
            <a:endParaRPr lang="en-US" sz="3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674AB29-F6CB-6886-1DCA-88E328E25F16}"/>
              </a:ext>
            </a:extLst>
          </p:cNvPr>
          <p:cNvSpPr txBox="1"/>
          <p:nvPr/>
        </p:nvSpPr>
        <p:spPr>
          <a:xfrm>
            <a:off x="707443" y="1680072"/>
            <a:ext cx="67153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50"/>
              </a:spcBef>
            </a:pP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由刘博严同学使用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React</a:t>
            </a: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框架，开发前端页面</a:t>
            </a:r>
            <a:endParaRPr lang="en-US" altLang="zh-CN" sz="24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5DFF55F-7647-D60E-B52D-D54B501D9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109" y="2308664"/>
            <a:ext cx="7186718" cy="444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843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0" y="0"/>
            <a:ext cx="12192000" cy="13023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12"/>
          <p:cNvSpPr txBox="1"/>
          <p:nvPr/>
        </p:nvSpPr>
        <p:spPr>
          <a:xfrm>
            <a:off x="5080347" y="37772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+mj-lt"/>
              </a:rPr>
              <a:t>模型部署</a:t>
            </a:r>
            <a:endParaRPr lang="en-US" sz="3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674AB29-F6CB-6886-1DCA-88E328E25F16}"/>
              </a:ext>
            </a:extLst>
          </p:cNvPr>
          <p:cNvSpPr txBox="1"/>
          <p:nvPr/>
        </p:nvSpPr>
        <p:spPr>
          <a:xfrm>
            <a:off x="6215745" y="1768666"/>
            <a:ext cx="5763026" cy="3085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由于模型最后训练成的大小近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2.5G</a:t>
            </a: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，由本地训练的结果传输到服务器上进行部署的过程实在太慢（预估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小时）</a:t>
            </a:r>
            <a:endParaRPr lang="en-US" altLang="zh-CN" sz="24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 algn="just"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经过多方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Google</a:t>
            </a: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，学习到一个小技巧</a:t>
            </a:r>
            <a:endParaRPr lang="en-US" altLang="zh-CN" sz="24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 algn="just"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先在本地压缩，然后再通过</a:t>
            </a:r>
            <a:r>
              <a:rPr lang="en-US" altLang="zh-CN" sz="2400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xftp</a:t>
            </a: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往云</a:t>
            </a: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服务器</a:t>
            </a: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上传，之后再在云服务器上利用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Linux</a:t>
            </a: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命令解压即可</a:t>
            </a:r>
            <a:endParaRPr lang="en-US" altLang="zh-CN" sz="24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 algn="just"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最后只需要半小时左右就可以上传</a:t>
            </a:r>
            <a:endParaRPr lang="en-US" altLang="zh-CN" sz="24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BAE629-55B0-C0E7-BCFD-02BC785F40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407" y="1558151"/>
            <a:ext cx="5434850" cy="4312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2964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0" y="0"/>
            <a:ext cx="12192000" cy="13023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12"/>
          <p:cNvSpPr txBox="1"/>
          <p:nvPr/>
        </p:nvSpPr>
        <p:spPr>
          <a:xfrm>
            <a:off x="5080347" y="377727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+mj-lt"/>
              </a:rPr>
              <a:t>模型部署</a:t>
            </a:r>
            <a:endParaRPr lang="en-US" sz="3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674AB29-F6CB-6886-1DCA-88E328E25F16}"/>
              </a:ext>
            </a:extLst>
          </p:cNvPr>
          <p:cNvSpPr txBox="1"/>
          <p:nvPr/>
        </p:nvSpPr>
        <p:spPr>
          <a:xfrm>
            <a:off x="7279949" y="1708016"/>
            <a:ext cx="4818017" cy="3441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如果在本地进行测试的时候（不使用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应用的情况下），每一次从磁盘文件加载模型到内存中都会非常慢，所以每一次生成的时候都比较慢</a:t>
            </a:r>
            <a:endParaRPr lang="en-US" altLang="zh-CN" sz="24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 algn="just"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因为</a:t>
            </a:r>
            <a:r>
              <a:rPr lang="en-US" altLang="zh-CN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Web</a:t>
            </a: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应用启动后一直运行而不会执行完毕就释放内存</a:t>
            </a:r>
            <a:endParaRPr lang="en-US" altLang="zh-CN" sz="24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 algn="just">
              <a:spcBef>
                <a:spcPts val="50"/>
              </a:spcBef>
              <a:buFont typeface="Arial" panose="020B0604020202020204" pitchFamily="34" charset="0"/>
              <a:buChar char="•"/>
            </a:pPr>
            <a:r>
              <a:rPr lang="zh-CN" altLang="en-US" sz="24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所以，响应效率较之每次重新启动加载模型，非常高</a:t>
            </a:r>
            <a:endParaRPr lang="en-US" altLang="zh-CN" sz="24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F89DF3-8F53-C521-A683-279103BDC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88" y="1680072"/>
            <a:ext cx="7218061" cy="4705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681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/>
          <p:nvPr/>
        </p:nvSpPr>
        <p:spPr>
          <a:xfrm>
            <a:off x="0" y="4087002"/>
            <a:ext cx="12192000" cy="15524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Oval 5"/>
          <p:cNvSpPr/>
          <p:nvPr/>
        </p:nvSpPr>
        <p:spPr>
          <a:xfrm>
            <a:off x="318502" y="4665266"/>
            <a:ext cx="1111084" cy="1111084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6"/>
          <p:cNvSpPr/>
          <p:nvPr/>
        </p:nvSpPr>
        <p:spPr>
          <a:xfrm>
            <a:off x="2047054" y="4338962"/>
            <a:ext cx="1060122" cy="1060122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Oval 7"/>
          <p:cNvSpPr/>
          <p:nvPr/>
        </p:nvSpPr>
        <p:spPr>
          <a:xfrm>
            <a:off x="1300182" y="3978403"/>
            <a:ext cx="798226" cy="798226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8"/>
          <p:cNvSpPr/>
          <p:nvPr/>
        </p:nvSpPr>
        <p:spPr>
          <a:xfrm>
            <a:off x="1588568" y="5114428"/>
            <a:ext cx="329326" cy="329326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2"/>
          <p:cNvSpPr txBox="1"/>
          <p:nvPr/>
        </p:nvSpPr>
        <p:spPr>
          <a:xfrm>
            <a:off x="838200" y="4509650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+mj-lt"/>
              </a:rPr>
              <a:t>感谢观看！</a:t>
            </a:r>
            <a:endParaRPr 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Diamond 34"/>
          <p:cNvSpPr/>
          <p:nvPr/>
        </p:nvSpPr>
        <p:spPr>
          <a:xfrm>
            <a:off x="8059473" y="3901074"/>
            <a:ext cx="1247219" cy="1247219"/>
          </a:xfrm>
          <a:prstGeom prst="diamond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Diamond 35"/>
          <p:cNvSpPr/>
          <p:nvPr/>
        </p:nvSpPr>
        <p:spPr>
          <a:xfrm>
            <a:off x="9472885" y="4764438"/>
            <a:ext cx="782639" cy="782639"/>
          </a:xfrm>
          <a:prstGeom prst="diamond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Diamond 36"/>
          <p:cNvSpPr/>
          <p:nvPr/>
        </p:nvSpPr>
        <p:spPr>
          <a:xfrm>
            <a:off x="10375419" y="4159544"/>
            <a:ext cx="531998" cy="531998"/>
          </a:xfrm>
          <a:prstGeom prst="diamond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Diamond 37"/>
          <p:cNvSpPr/>
          <p:nvPr/>
        </p:nvSpPr>
        <p:spPr>
          <a:xfrm>
            <a:off x="11618933" y="5103369"/>
            <a:ext cx="531998" cy="531998"/>
          </a:xfrm>
          <a:prstGeom prst="diamond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Diamond 38"/>
          <p:cNvSpPr/>
          <p:nvPr/>
        </p:nvSpPr>
        <p:spPr>
          <a:xfrm>
            <a:off x="11411330" y="4942829"/>
            <a:ext cx="434626" cy="434626"/>
          </a:xfrm>
          <a:prstGeom prst="diamond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9"/>
          <p:cNvSpPr/>
          <p:nvPr/>
        </p:nvSpPr>
        <p:spPr>
          <a:xfrm>
            <a:off x="3753208" y="1256715"/>
            <a:ext cx="2381614" cy="2381613"/>
          </a:xfrm>
          <a:prstGeom prst="ellipse">
            <a:avLst/>
          </a:prstGeom>
          <a:noFill/>
          <a:ln>
            <a:solidFill>
              <a:srgbClr val="59595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10"/>
          <p:cNvSpPr/>
          <p:nvPr/>
        </p:nvSpPr>
        <p:spPr>
          <a:xfrm>
            <a:off x="2568989" y="1105678"/>
            <a:ext cx="2381614" cy="2381613"/>
          </a:xfrm>
          <a:prstGeom prst="ellipse">
            <a:avLst/>
          </a:prstGeom>
          <a:noFill/>
          <a:ln>
            <a:solidFill>
              <a:srgbClr val="595959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" name="组合 79"/>
          <p:cNvGrpSpPr>
            <a:grpSpLocks/>
          </p:cNvGrpSpPr>
          <p:nvPr/>
        </p:nvGrpSpPr>
        <p:grpSpPr bwMode="auto">
          <a:xfrm>
            <a:off x="1589596" y="810715"/>
            <a:ext cx="2340698" cy="2345431"/>
            <a:chOff x="6379729" y="2488774"/>
            <a:chExt cx="2513016" cy="2513016"/>
          </a:xfrm>
        </p:grpSpPr>
        <p:sp>
          <p:nvSpPr>
            <p:cNvPr id="10" name="任意多边形 82"/>
            <p:cNvSpPr/>
            <p:nvPr/>
          </p:nvSpPr>
          <p:spPr>
            <a:xfrm rot="3738964">
              <a:off x="6379729" y="2488774"/>
              <a:ext cx="2513016" cy="2513016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FFFFFF"/>
                </a:gs>
                <a:gs pos="88000">
                  <a:srgbClr val="FFFFFF">
                    <a:lumMod val="72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7380000" sx="102000" sy="102000" algn="tr" rotWithShape="0">
                <a:prstClr val="black">
                  <a:alpha val="39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</a:endParaRPr>
            </a:p>
          </p:txBody>
        </p:sp>
        <p:sp>
          <p:nvSpPr>
            <p:cNvPr id="11" name="任意多边形 83"/>
            <p:cNvSpPr/>
            <p:nvPr/>
          </p:nvSpPr>
          <p:spPr>
            <a:xfrm rot="16377237">
              <a:off x="6409518" y="2506880"/>
              <a:ext cx="2476803" cy="2476800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flip="none" rotWithShape="1">
              <a:gsLst>
                <a:gs pos="29000">
                  <a:srgbClr val="FFFFFF"/>
                </a:gs>
                <a:gs pos="98000">
                  <a:srgbClr val="FFFFFF">
                    <a:lumMod val="7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9" name="椭圆 80"/>
          <p:cNvSpPr/>
          <p:nvPr/>
        </p:nvSpPr>
        <p:spPr bwMode="auto">
          <a:xfrm>
            <a:off x="1932719" y="1141999"/>
            <a:ext cx="1691508" cy="1694936"/>
          </a:xfrm>
          <a:prstGeom prst="ellipse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1500" kern="0" dirty="0">
                <a:solidFill>
                  <a:srgbClr val="FFFFFF"/>
                </a:solidFill>
              </a:rPr>
              <a:t>自</a:t>
            </a:r>
            <a:endParaRPr kumimoji="0" lang="zh-CN" altLang="en-US" sz="1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9" name="组合 79"/>
          <p:cNvGrpSpPr>
            <a:grpSpLocks/>
          </p:cNvGrpSpPr>
          <p:nvPr/>
        </p:nvGrpSpPr>
        <p:grpSpPr bwMode="auto">
          <a:xfrm>
            <a:off x="3630929" y="600941"/>
            <a:ext cx="2180135" cy="2184543"/>
            <a:chOff x="6379729" y="2488774"/>
            <a:chExt cx="2513016" cy="2513016"/>
          </a:xfrm>
        </p:grpSpPr>
        <p:sp>
          <p:nvSpPr>
            <p:cNvPr id="31" name="任意多边形 82"/>
            <p:cNvSpPr/>
            <p:nvPr/>
          </p:nvSpPr>
          <p:spPr>
            <a:xfrm rot="3738964">
              <a:off x="6379729" y="2488774"/>
              <a:ext cx="2513016" cy="2513016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FFFFFF"/>
                </a:gs>
                <a:gs pos="88000">
                  <a:srgbClr val="FFFFFF">
                    <a:lumMod val="72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7380000" sx="102000" sy="102000" algn="tr" rotWithShape="0">
                <a:prstClr val="black">
                  <a:alpha val="39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</a:endParaRPr>
            </a:p>
          </p:txBody>
        </p:sp>
        <p:sp>
          <p:nvSpPr>
            <p:cNvPr id="32" name="任意多边形 83"/>
            <p:cNvSpPr/>
            <p:nvPr/>
          </p:nvSpPr>
          <p:spPr>
            <a:xfrm rot="16377237">
              <a:off x="6409518" y="2506880"/>
              <a:ext cx="2476803" cy="2476800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flip="none" rotWithShape="1">
              <a:gsLst>
                <a:gs pos="29000">
                  <a:srgbClr val="FFFFFF"/>
                </a:gs>
                <a:gs pos="98000">
                  <a:srgbClr val="FFFFFF">
                    <a:lumMod val="7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0" name="椭圆 80"/>
          <p:cNvSpPr/>
          <p:nvPr/>
        </p:nvSpPr>
        <p:spPr bwMode="auto">
          <a:xfrm>
            <a:off x="3950515" y="909500"/>
            <a:ext cx="1575477" cy="1578669"/>
          </a:xfrm>
          <a:prstGeom prst="ellipse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1500" kern="0" dirty="0">
                <a:solidFill>
                  <a:srgbClr val="FFFFFF"/>
                </a:solidFill>
              </a:rPr>
              <a:t>然</a:t>
            </a:r>
            <a:endParaRPr kumimoji="0" lang="zh-CN" altLang="en-US" sz="115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8" name="组合 79"/>
          <p:cNvGrpSpPr>
            <a:grpSpLocks/>
          </p:cNvGrpSpPr>
          <p:nvPr/>
        </p:nvGrpSpPr>
        <p:grpSpPr bwMode="auto">
          <a:xfrm>
            <a:off x="6509312" y="796591"/>
            <a:ext cx="2354638" cy="2359399"/>
            <a:chOff x="6379729" y="2488774"/>
            <a:chExt cx="2513016" cy="2513016"/>
          </a:xfrm>
        </p:grpSpPr>
        <p:sp>
          <p:nvSpPr>
            <p:cNvPr id="40" name="任意多边形 82"/>
            <p:cNvSpPr/>
            <p:nvPr/>
          </p:nvSpPr>
          <p:spPr>
            <a:xfrm rot="3738964">
              <a:off x="6379729" y="2488774"/>
              <a:ext cx="2513016" cy="2513016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FFFFFF"/>
                </a:gs>
                <a:gs pos="88000">
                  <a:srgbClr val="FFFFFF">
                    <a:lumMod val="72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7380000" sx="102000" sy="102000" algn="tr" rotWithShape="0">
                <a:prstClr val="black">
                  <a:alpha val="39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</a:endParaRPr>
            </a:p>
          </p:txBody>
        </p:sp>
        <p:sp>
          <p:nvSpPr>
            <p:cNvPr id="41" name="任意多边形 83"/>
            <p:cNvSpPr/>
            <p:nvPr/>
          </p:nvSpPr>
          <p:spPr>
            <a:xfrm rot="16377237">
              <a:off x="6409518" y="2506880"/>
              <a:ext cx="2476803" cy="2476800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flip="none" rotWithShape="1">
              <a:gsLst>
                <a:gs pos="29000">
                  <a:srgbClr val="FFFFFF"/>
                </a:gs>
                <a:gs pos="98000">
                  <a:srgbClr val="FFFFFF">
                    <a:lumMod val="7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9" name="椭圆 80"/>
          <p:cNvSpPr/>
          <p:nvPr/>
        </p:nvSpPr>
        <p:spPr bwMode="auto">
          <a:xfrm>
            <a:off x="6854479" y="1129847"/>
            <a:ext cx="1701582" cy="1705030"/>
          </a:xfrm>
          <a:prstGeom prst="ellipse">
            <a:avLst/>
          </a:prstGeom>
          <a:solidFill>
            <a:schemeClr val="accent4"/>
          </a:solidFill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言</a:t>
            </a:r>
          </a:p>
        </p:txBody>
      </p:sp>
      <p:grpSp>
        <p:nvGrpSpPr>
          <p:cNvPr id="47" name="组合 79"/>
          <p:cNvGrpSpPr>
            <a:grpSpLocks/>
          </p:cNvGrpSpPr>
          <p:nvPr/>
        </p:nvGrpSpPr>
        <p:grpSpPr bwMode="auto">
          <a:xfrm>
            <a:off x="5019906" y="1945561"/>
            <a:ext cx="1920483" cy="1924366"/>
            <a:chOff x="6379729" y="2488774"/>
            <a:chExt cx="2513016" cy="2513016"/>
          </a:xfrm>
        </p:grpSpPr>
        <p:sp>
          <p:nvSpPr>
            <p:cNvPr id="49" name="任意多边形 82"/>
            <p:cNvSpPr/>
            <p:nvPr/>
          </p:nvSpPr>
          <p:spPr>
            <a:xfrm rot="3738964">
              <a:off x="6379729" y="2488774"/>
              <a:ext cx="2513016" cy="2513016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FFFFFF"/>
                </a:gs>
                <a:gs pos="88000">
                  <a:srgbClr val="FFFFFF">
                    <a:lumMod val="72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outerShdw blurRad="127000" dist="63500" dir="7380000" sx="102000" sy="102000" algn="tr" rotWithShape="0">
                <a:prstClr val="black">
                  <a:alpha val="39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宋体"/>
              </a:endParaRPr>
            </a:p>
          </p:txBody>
        </p:sp>
        <p:sp>
          <p:nvSpPr>
            <p:cNvPr id="50" name="任意多边形 83"/>
            <p:cNvSpPr/>
            <p:nvPr/>
          </p:nvSpPr>
          <p:spPr>
            <a:xfrm rot="16377237">
              <a:off x="6409518" y="2506880"/>
              <a:ext cx="2476803" cy="2476800"/>
            </a:xfrm>
            <a:custGeom>
              <a:avLst/>
              <a:gdLst>
                <a:gd name="connsiteX0" fmla="*/ 0 w 1800200"/>
                <a:gd name="connsiteY0" fmla="*/ 900100 h 1800200"/>
                <a:gd name="connsiteX1" fmla="*/ 263634 w 1800200"/>
                <a:gd name="connsiteY1" fmla="*/ 263633 h 1800200"/>
                <a:gd name="connsiteX2" fmla="*/ 900101 w 1800200"/>
                <a:gd name="connsiteY2" fmla="*/ 1 h 1800200"/>
                <a:gd name="connsiteX3" fmla="*/ 1536568 w 1800200"/>
                <a:gd name="connsiteY3" fmla="*/ 263635 h 1800200"/>
                <a:gd name="connsiteX4" fmla="*/ 1800200 w 1800200"/>
                <a:gd name="connsiteY4" fmla="*/ 900102 h 1800200"/>
                <a:gd name="connsiteX5" fmla="*/ 1536567 w 1800200"/>
                <a:gd name="connsiteY5" fmla="*/ 1536569 h 1800200"/>
                <a:gd name="connsiteX6" fmla="*/ 900100 w 1800200"/>
                <a:gd name="connsiteY6" fmla="*/ 1800202 h 1800200"/>
                <a:gd name="connsiteX7" fmla="*/ 263633 w 1800200"/>
                <a:gd name="connsiteY7" fmla="*/ 1536568 h 1800200"/>
                <a:gd name="connsiteX8" fmla="*/ 0 w 1800200"/>
                <a:gd name="connsiteY8" fmla="*/ 900101 h 1800200"/>
                <a:gd name="connsiteX9" fmla="*/ 0 w 1800200"/>
                <a:gd name="connsiteY9" fmla="*/ 900100 h 180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00200" h="1800200">
                  <a:moveTo>
                    <a:pt x="0" y="900100"/>
                  </a:moveTo>
                  <a:cubicBezTo>
                    <a:pt x="0" y="661379"/>
                    <a:pt x="94832" y="432435"/>
                    <a:pt x="263634" y="263633"/>
                  </a:cubicBezTo>
                  <a:cubicBezTo>
                    <a:pt x="432436" y="94832"/>
                    <a:pt x="661380" y="0"/>
                    <a:pt x="900101" y="1"/>
                  </a:cubicBezTo>
                  <a:cubicBezTo>
                    <a:pt x="1138822" y="1"/>
                    <a:pt x="1367766" y="94833"/>
                    <a:pt x="1536568" y="263635"/>
                  </a:cubicBezTo>
                  <a:cubicBezTo>
                    <a:pt x="1705369" y="432437"/>
                    <a:pt x="1800201" y="661381"/>
                    <a:pt x="1800200" y="900102"/>
                  </a:cubicBezTo>
                  <a:cubicBezTo>
                    <a:pt x="1800200" y="1138823"/>
                    <a:pt x="1705368" y="1367767"/>
                    <a:pt x="1536567" y="1536569"/>
                  </a:cubicBezTo>
                  <a:cubicBezTo>
                    <a:pt x="1367765" y="1705371"/>
                    <a:pt x="1138821" y="1800202"/>
                    <a:pt x="900100" y="1800202"/>
                  </a:cubicBezTo>
                  <a:cubicBezTo>
                    <a:pt x="661379" y="1800202"/>
                    <a:pt x="432435" y="1705370"/>
                    <a:pt x="263633" y="1536568"/>
                  </a:cubicBezTo>
                  <a:cubicBezTo>
                    <a:pt x="94832" y="1367766"/>
                    <a:pt x="0" y="1138822"/>
                    <a:pt x="0" y="900101"/>
                  </a:cubicBezTo>
                  <a:lnTo>
                    <a:pt x="0" y="900100"/>
                  </a:lnTo>
                  <a:close/>
                </a:path>
              </a:pathLst>
            </a:custGeom>
            <a:gradFill flip="none" rotWithShape="1">
              <a:gsLst>
                <a:gs pos="29000">
                  <a:srgbClr val="FFFFFF"/>
                </a:gs>
                <a:gs pos="98000">
                  <a:srgbClr val="FFFFFF">
                    <a:lumMod val="75000"/>
                  </a:srgbClr>
                </a:gs>
              </a:gsLst>
              <a:lin ang="2700000" scaled="1"/>
              <a:tileRect/>
            </a:gradFill>
            <a:ln w="25400" cap="flat" cmpd="sng" algn="ctr">
              <a:noFill/>
              <a:prstDash val="solid"/>
            </a:ln>
            <a:effectLst>
              <a:softEdge rad="0"/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48" name="椭圆 80"/>
          <p:cNvSpPr/>
          <p:nvPr/>
        </p:nvSpPr>
        <p:spPr bwMode="auto">
          <a:xfrm>
            <a:off x="5301430" y="2217371"/>
            <a:ext cx="1387840" cy="1390651"/>
          </a:xfrm>
          <a:prstGeom prst="ellipse">
            <a:avLst/>
          </a:prstGeom>
          <a:solidFill>
            <a:schemeClr val="accent3"/>
          </a:solidFill>
          <a:ln w="25400" cap="flat" cmpd="sng" algn="ctr">
            <a:noFill/>
            <a:prstDash val="solid"/>
          </a:ln>
          <a:effectLst>
            <a:innerShdw blurRad="63500" dist="25400" dir="18660000">
              <a:prstClr val="black">
                <a:alpha val="35000"/>
              </a:prstClr>
            </a:innerShdw>
          </a:effec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rPr>
              <a:t>语</a:t>
            </a:r>
          </a:p>
        </p:txBody>
      </p:sp>
    </p:spTree>
    <p:extLst>
      <p:ext uri="{BB962C8B-B14F-4D97-AF65-F5344CB8AC3E}">
        <p14:creationId xmlns:p14="http://schemas.microsoft.com/office/powerpoint/2010/main" val="30220394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5"/>
          <p:cNvSpPr/>
          <p:nvPr/>
        </p:nvSpPr>
        <p:spPr>
          <a:xfrm>
            <a:off x="5376933" y="1016043"/>
            <a:ext cx="408404" cy="408404"/>
          </a:xfrm>
          <a:prstGeom prst="ellipse">
            <a:avLst/>
          </a:prstGeom>
          <a:solidFill>
            <a:srgbClr val="25B7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Oval 4"/>
          <p:cNvSpPr/>
          <p:nvPr/>
        </p:nvSpPr>
        <p:spPr>
          <a:xfrm>
            <a:off x="2124642" y="4413149"/>
            <a:ext cx="914400" cy="914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Oval 6"/>
          <p:cNvSpPr/>
          <p:nvPr/>
        </p:nvSpPr>
        <p:spPr>
          <a:xfrm>
            <a:off x="6793206" y="5408114"/>
            <a:ext cx="766148" cy="76614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5" name="Group 40"/>
          <p:cNvGrpSpPr/>
          <p:nvPr/>
        </p:nvGrpSpPr>
        <p:grpSpPr>
          <a:xfrm>
            <a:off x="1315154" y="1389742"/>
            <a:ext cx="4380120" cy="4388978"/>
            <a:chOff x="3692576" y="1742634"/>
            <a:chExt cx="2790379" cy="2796023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3692576" y="1742634"/>
              <a:ext cx="2790379" cy="2796023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宋体"/>
                </a:endParaRPr>
              </a:p>
            </p:txBody>
          </p:sp>
          <p:sp>
            <p:nvSpPr>
              <p:cNvPr id="9" name="任意多边形 83"/>
              <p:cNvSpPr/>
              <p:nvPr/>
            </p:nvSpPr>
            <p:spPr>
              <a:xfrm rot="16377237">
                <a:off x="6409518" y="2506881"/>
                <a:ext cx="2476803" cy="2476800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rgbClr val="FFFFFF"/>
                  </a:gs>
                  <a:gs pos="98000">
                    <a:srgbClr val="FFFFFF">
                      <a:lumMod val="75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softEdge rad="0"/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" name="椭圆 80"/>
            <p:cNvSpPr/>
            <p:nvPr/>
          </p:nvSpPr>
          <p:spPr bwMode="auto">
            <a:xfrm>
              <a:off x="4101618" y="2137562"/>
              <a:ext cx="2016471" cy="2020558"/>
            </a:xfrm>
            <a:prstGeom prst="ellipse">
              <a:avLst/>
            </a:prstGeom>
            <a:blipFill>
              <a:blip r:embed="rId2" cstate="print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" name="Oval 8"/>
          <p:cNvSpPr/>
          <p:nvPr/>
        </p:nvSpPr>
        <p:spPr>
          <a:xfrm>
            <a:off x="4443461" y="2207559"/>
            <a:ext cx="538550" cy="5385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Oval 9"/>
          <p:cNvSpPr/>
          <p:nvPr/>
        </p:nvSpPr>
        <p:spPr>
          <a:xfrm>
            <a:off x="2762438" y="1521713"/>
            <a:ext cx="553208" cy="5532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Oval 10"/>
          <p:cNvSpPr/>
          <p:nvPr/>
        </p:nvSpPr>
        <p:spPr>
          <a:xfrm>
            <a:off x="6905283" y="1181617"/>
            <a:ext cx="1373608" cy="1373608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1</a:t>
            </a:r>
          </a:p>
        </p:txBody>
      </p:sp>
      <p:sp>
        <p:nvSpPr>
          <p:cNvPr id="13" name="Oval 11"/>
          <p:cNvSpPr/>
          <p:nvPr/>
        </p:nvSpPr>
        <p:spPr>
          <a:xfrm>
            <a:off x="3236132" y="419245"/>
            <a:ext cx="740105" cy="740105"/>
          </a:xfrm>
          <a:prstGeom prst="ellipse">
            <a:avLst/>
          </a:prstGeom>
          <a:solidFill>
            <a:srgbClr val="F6A5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Oval 12"/>
          <p:cNvSpPr/>
          <p:nvPr/>
        </p:nvSpPr>
        <p:spPr>
          <a:xfrm>
            <a:off x="3085546" y="5791188"/>
            <a:ext cx="230100" cy="2301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Oval 13"/>
          <p:cNvSpPr/>
          <p:nvPr/>
        </p:nvSpPr>
        <p:spPr>
          <a:xfrm>
            <a:off x="587041" y="3007002"/>
            <a:ext cx="554270" cy="55427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Oval 14"/>
          <p:cNvSpPr/>
          <p:nvPr/>
        </p:nvSpPr>
        <p:spPr>
          <a:xfrm>
            <a:off x="6085604" y="3848143"/>
            <a:ext cx="472224" cy="472224"/>
          </a:xfrm>
          <a:prstGeom prst="ellipse">
            <a:avLst/>
          </a:prstGeom>
          <a:solidFill>
            <a:srgbClr val="F6A5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7" name="Group 31"/>
          <p:cNvGrpSpPr/>
          <p:nvPr/>
        </p:nvGrpSpPr>
        <p:grpSpPr>
          <a:xfrm>
            <a:off x="5055555" y="2297647"/>
            <a:ext cx="986490" cy="986490"/>
            <a:chOff x="5055555" y="2012177"/>
            <a:chExt cx="986490" cy="986490"/>
          </a:xfrm>
        </p:grpSpPr>
        <p:sp>
          <p:nvSpPr>
            <p:cNvPr id="18" name="Oval 32"/>
            <p:cNvSpPr/>
            <p:nvPr/>
          </p:nvSpPr>
          <p:spPr>
            <a:xfrm>
              <a:off x="5055555" y="2012177"/>
              <a:ext cx="986490" cy="98649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19" name="Picture 3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5617" y="2133970"/>
              <a:ext cx="576050" cy="576050"/>
            </a:xfrm>
            <a:prstGeom prst="rect">
              <a:avLst/>
            </a:prstGeom>
          </p:spPr>
        </p:pic>
      </p:grpSp>
      <p:grpSp>
        <p:nvGrpSpPr>
          <p:cNvPr id="20" name="Group 34"/>
          <p:cNvGrpSpPr/>
          <p:nvPr/>
        </p:nvGrpSpPr>
        <p:grpSpPr>
          <a:xfrm>
            <a:off x="1332251" y="1424447"/>
            <a:ext cx="914400" cy="914400"/>
            <a:chOff x="1664298" y="1454017"/>
            <a:chExt cx="914400" cy="914400"/>
          </a:xfrm>
        </p:grpSpPr>
        <p:sp>
          <p:nvSpPr>
            <p:cNvPr id="21" name="Oval 35"/>
            <p:cNvSpPr/>
            <p:nvPr/>
          </p:nvSpPr>
          <p:spPr>
            <a:xfrm>
              <a:off x="1664298" y="1454017"/>
              <a:ext cx="914400" cy="91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22" name="Picture 3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8400" y="1543797"/>
              <a:ext cx="679285" cy="679285"/>
            </a:xfrm>
            <a:prstGeom prst="rect">
              <a:avLst/>
            </a:prstGeom>
          </p:spPr>
        </p:pic>
      </p:grpSp>
      <p:sp>
        <p:nvSpPr>
          <p:cNvPr id="23" name="Oval 6"/>
          <p:cNvSpPr/>
          <p:nvPr/>
        </p:nvSpPr>
        <p:spPr>
          <a:xfrm>
            <a:off x="8023147" y="5721444"/>
            <a:ext cx="268024" cy="268024"/>
          </a:xfrm>
          <a:prstGeom prst="ellipse">
            <a:avLst/>
          </a:prstGeom>
          <a:solidFill>
            <a:srgbClr val="25B7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TextBox 12"/>
          <p:cNvSpPr txBox="1"/>
          <p:nvPr/>
        </p:nvSpPr>
        <p:spPr>
          <a:xfrm>
            <a:off x="7771267" y="2746109"/>
            <a:ext cx="413446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rgbClr val="595859"/>
                </a:solidFill>
                <a:latin typeface="+mj-lt"/>
              </a:rPr>
              <a:t>数据清洗</a:t>
            </a:r>
            <a:endParaRPr lang="en-US" altLang="zh-CN" sz="4400" b="1" dirty="0">
              <a:solidFill>
                <a:srgbClr val="595859"/>
              </a:solidFill>
              <a:latin typeface="+mj-lt"/>
            </a:endParaRPr>
          </a:p>
          <a:p>
            <a:r>
              <a:rPr lang="zh-CN" altLang="en-US" sz="4400" b="1" dirty="0">
                <a:solidFill>
                  <a:srgbClr val="595859"/>
                </a:solidFill>
                <a:latin typeface="+mj-lt"/>
              </a:rPr>
              <a:t>模型构建预处理</a:t>
            </a:r>
            <a:endParaRPr lang="en-US" altLang="zh-CN" sz="4400" b="1" dirty="0">
              <a:solidFill>
                <a:srgbClr val="595859"/>
              </a:solidFill>
              <a:latin typeface="+mj-lt"/>
            </a:endParaRPr>
          </a:p>
        </p:txBody>
      </p:sp>
      <p:sp>
        <p:nvSpPr>
          <p:cNvPr id="25" name="TextBox 13"/>
          <p:cNvSpPr txBox="1"/>
          <p:nvPr/>
        </p:nvSpPr>
        <p:spPr>
          <a:xfrm>
            <a:off x="7831332" y="4274649"/>
            <a:ext cx="4014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i="1" dirty="0">
                <a:solidFill>
                  <a:srgbClr val="595859"/>
                </a:solidFill>
                <a:cs typeface="Arial" panose="020B0604020202020204" pitchFamily="34" charset="0"/>
              </a:rPr>
              <a:t>李俊和</a:t>
            </a:r>
            <a:endParaRPr lang="en-US" altLang="zh-CN" sz="1200" b="1" i="1" dirty="0">
              <a:solidFill>
                <a:srgbClr val="595859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568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0" y="0"/>
            <a:ext cx="12192000" cy="13023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12"/>
          <p:cNvSpPr txBox="1"/>
          <p:nvPr/>
        </p:nvSpPr>
        <p:spPr>
          <a:xfrm>
            <a:off x="4849501" y="377727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+mj-lt"/>
              </a:rPr>
              <a:t>背景和流程</a:t>
            </a:r>
            <a:endParaRPr lang="en-US" sz="36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FDBC3CC-7821-4FFA-B1D5-5D16AA63FDDC}"/>
              </a:ext>
            </a:extLst>
          </p:cNvPr>
          <p:cNvSpPr txBox="1"/>
          <p:nvPr/>
        </p:nvSpPr>
        <p:spPr>
          <a:xfrm>
            <a:off x="1718035" y="1852012"/>
            <a:ext cx="90568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50"/>
              </a:spcBef>
            </a:pP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微软雅黑" panose="020B0503020204020204" pitchFamily="34" charset="-122"/>
              </a:rPr>
              <a:t>日常生活中，看到美的事物想要直抒胸臆的时候，总是感觉文学底蕴不够，说不出好听的话来。但在这个数字信息的时代，我们通过自然语言处理的知识，让我们也化身大文学家。我们小组所做的内容就是让计算机通过学习和训练大量的古诗句，找到作诗的规律，然后我们给予程序几个关键字，程序帮我们生成藏头诗！</a:t>
            </a:r>
            <a:endParaRPr lang="zh-CN" altLang="zh-CN" sz="20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1849278C-9EC6-4EE5-A0CF-C879A8CA69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84982" y="3256148"/>
            <a:ext cx="7418894" cy="248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174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0" y="0"/>
            <a:ext cx="12192000" cy="13023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12"/>
          <p:cNvSpPr txBox="1"/>
          <p:nvPr/>
        </p:nvSpPr>
        <p:spPr>
          <a:xfrm>
            <a:off x="3233681" y="377727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+mj-lt"/>
              </a:rPr>
              <a:t>数据清洗和模型构建预处理</a:t>
            </a:r>
            <a:endParaRPr lang="en-US" altLang="zh-CN" sz="36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A9F97D6E-FA7A-4F58-A072-F260957E9A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43059" y="1680072"/>
            <a:ext cx="7918515" cy="467560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B9A2268B-AC14-4665-95B1-C6292757F4B5}"/>
              </a:ext>
            </a:extLst>
          </p:cNvPr>
          <p:cNvSpPr txBox="1"/>
          <p:nvPr/>
        </p:nvSpPr>
        <p:spPr>
          <a:xfrm>
            <a:off x="9078013" y="4017873"/>
            <a:ext cx="2790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源数据展示</a:t>
            </a:r>
          </a:p>
        </p:txBody>
      </p:sp>
    </p:spTree>
    <p:extLst>
      <p:ext uri="{BB962C8B-B14F-4D97-AF65-F5344CB8AC3E}">
        <p14:creationId xmlns:p14="http://schemas.microsoft.com/office/powerpoint/2010/main" val="333773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0" y="0"/>
            <a:ext cx="12192000" cy="13023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12"/>
          <p:cNvSpPr txBox="1"/>
          <p:nvPr/>
        </p:nvSpPr>
        <p:spPr>
          <a:xfrm>
            <a:off x="3233680" y="377727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+mj-lt"/>
              </a:rPr>
              <a:t>数据清洗和模型构建预处理</a:t>
            </a:r>
            <a:endParaRPr lang="en-US" sz="36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DF76121F-4AEA-4EFA-8FB7-C125EB6767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2377000"/>
            <a:ext cx="6080289" cy="2997723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0EC64AB7-9660-4EA9-B435-A18320FCAE5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80289" y="1960776"/>
            <a:ext cx="6080289" cy="427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73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0" y="0"/>
            <a:ext cx="12192000" cy="13023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12"/>
          <p:cNvSpPr txBox="1"/>
          <p:nvPr/>
        </p:nvSpPr>
        <p:spPr>
          <a:xfrm>
            <a:off x="3233680" y="377727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+mj-lt"/>
              </a:rPr>
              <a:t>数据清洗和模型构建预处理</a:t>
            </a:r>
            <a:endParaRPr lang="en-US" altLang="zh-CN" sz="36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9" name="图片 58">
            <a:extLst>
              <a:ext uri="{FF2B5EF4-FFF2-40B4-BE49-F238E27FC236}">
                <a16:creationId xmlns:a16="http://schemas.microsoft.com/office/drawing/2014/main" id="{CBF2FD8F-0599-4399-A41D-74E3E55AD1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302344"/>
            <a:ext cx="5274310" cy="5555655"/>
          </a:xfrm>
          <a:prstGeom prst="rect">
            <a:avLst/>
          </a:prstGeom>
        </p:spPr>
      </p:pic>
      <p:pic>
        <p:nvPicPr>
          <p:cNvPr id="60" name="图片 59">
            <a:extLst>
              <a:ext uri="{FF2B5EF4-FFF2-40B4-BE49-F238E27FC236}">
                <a16:creationId xmlns:a16="http://schemas.microsoft.com/office/drawing/2014/main" id="{62481CA2-ED50-4A8E-A8BF-1BC3D57BCD7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664717" y="1680072"/>
            <a:ext cx="6392166" cy="1817272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7C758277-8F40-4416-A285-1833E2A8600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447197" y="3875071"/>
            <a:ext cx="4105275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02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0" y="-47134"/>
            <a:ext cx="12192000" cy="13023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TextBox 12"/>
          <p:cNvSpPr txBox="1"/>
          <p:nvPr/>
        </p:nvSpPr>
        <p:spPr>
          <a:xfrm>
            <a:off x="3233681" y="377727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+mj-lt"/>
              </a:rPr>
              <a:t>数据清洗和模型构建预处理</a:t>
            </a:r>
            <a:endParaRPr lang="en-US" altLang="zh-CN" sz="3600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4A0CD0FC-F82E-45B5-AF9C-2811065A0C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902460"/>
            <a:ext cx="5274310" cy="152654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89B89CBB-91D6-4F60-8D84-3A0E638B698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4528" y="3502120"/>
            <a:ext cx="3350786" cy="1736644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B14A3D47-DC8D-4F00-BC82-169A83F0C27D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5375373"/>
            <a:ext cx="5274310" cy="11049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73DA06C-C38B-454D-9104-436CE5AEDF05}"/>
              </a:ext>
            </a:extLst>
          </p:cNvPr>
          <p:cNvSpPr txBox="1"/>
          <p:nvPr/>
        </p:nvSpPr>
        <p:spPr>
          <a:xfrm>
            <a:off x="1989056" y="1498862"/>
            <a:ext cx="1976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演化过程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6C340313-BB41-4A25-83CB-16EA76E4D76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274310" y="3781766"/>
            <a:ext cx="6554503" cy="62042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D599730-6731-4EBB-85B5-CB88693925D8}"/>
              </a:ext>
            </a:extLst>
          </p:cNvPr>
          <p:cNvSpPr txBox="1"/>
          <p:nvPr/>
        </p:nvSpPr>
        <p:spPr>
          <a:xfrm>
            <a:off x="6787300" y="3244334"/>
            <a:ext cx="3864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最后将数据集打包成批</a:t>
            </a:r>
          </a:p>
        </p:txBody>
      </p:sp>
    </p:spTree>
    <p:extLst>
      <p:ext uri="{BB962C8B-B14F-4D97-AF65-F5344CB8AC3E}">
        <p14:creationId xmlns:p14="http://schemas.microsoft.com/office/powerpoint/2010/main" val="376778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5"/>
          <p:cNvSpPr/>
          <p:nvPr/>
        </p:nvSpPr>
        <p:spPr>
          <a:xfrm>
            <a:off x="5376933" y="1016043"/>
            <a:ext cx="408404" cy="408404"/>
          </a:xfrm>
          <a:prstGeom prst="ellipse">
            <a:avLst/>
          </a:prstGeom>
          <a:solidFill>
            <a:srgbClr val="25B7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" name="Oval 4"/>
          <p:cNvSpPr/>
          <p:nvPr/>
        </p:nvSpPr>
        <p:spPr>
          <a:xfrm>
            <a:off x="2124642" y="4413149"/>
            <a:ext cx="914400" cy="9144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Oval 6"/>
          <p:cNvSpPr/>
          <p:nvPr/>
        </p:nvSpPr>
        <p:spPr>
          <a:xfrm>
            <a:off x="6793206" y="5408114"/>
            <a:ext cx="766148" cy="766148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5" name="Group 40"/>
          <p:cNvGrpSpPr/>
          <p:nvPr/>
        </p:nvGrpSpPr>
        <p:grpSpPr>
          <a:xfrm>
            <a:off x="1315154" y="1389742"/>
            <a:ext cx="4380120" cy="4388978"/>
            <a:chOff x="3692576" y="1742634"/>
            <a:chExt cx="2790379" cy="2796023"/>
          </a:xfrm>
        </p:grpSpPr>
        <p:grpSp>
          <p:nvGrpSpPr>
            <p:cNvPr id="6" name="组合 79"/>
            <p:cNvGrpSpPr>
              <a:grpSpLocks/>
            </p:cNvGrpSpPr>
            <p:nvPr/>
          </p:nvGrpSpPr>
          <p:grpSpPr bwMode="auto">
            <a:xfrm>
              <a:off x="3692576" y="1742634"/>
              <a:ext cx="2790379" cy="2796023"/>
              <a:chOff x="6379729" y="2488774"/>
              <a:chExt cx="2513016" cy="2513016"/>
            </a:xfrm>
          </p:grpSpPr>
          <p:sp>
            <p:nvSpPr>
              <p:cNvPr id="8" name="任意多边形 82"/>
              <p:cNvSpPr/>
              <p:nvPr/>
            </p:nvSpPr>
            <p:spPr>
              <a:xfrm rot="3738964">
                <a:off x="6379729" y="2488774"/>
                <a:ext cx="2513016" cy="2513016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17000">
                    <a:srgbClr val="FFFFFF"/>
                  </a:gs>
                  <a:gs pos="88000">
                    <a:srgbClr val="FFFFFF">
                      <a:lumMod val="72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outerShdw blurRad="127000" dist="63500" dir="7380000" sx="102000" sy="102000" algn="tr" rotWithShape="0">
                  <a:prstClr val="black">
                    <a:alpha val="39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宋体"/>
                </a:endParaRPr>
              </a:p>
            </p:txBody>
          </p:sp>
          <p:sp>
            <p:nvSpPr>
              <p:cNvPr id="9" name="任意多边形 83"/>
              <p:cNvSpPr/>
              <p:nvPr/>
            </p:nvSpPr>
            <p:spPr>
              <a:xfrm rot="16377237">
                <a:off x="6409518" y="2506881"/>
                <a:ext cx="2476803" cy="2476800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gradFill flip="none" rotWithShape="1">
                <a:gsLst>
                  <a:gs pos="29000">
                    <a:srgbClr val="FFFFFF"/>
                  </a:gs>
                  <a:gs pos="98000">
                    <a:srgbClr val="FFFFFF">
                      <a:lumMod val="75000"/>
                    </a:srgbClr>
                  </a:gs>
                </a:gsLst>
                <a:lin ang="2700000" scaled="1"/>
                <a:tileRect/>
              </a:gradFill>
              <a:ln w="25400" cap="flat" cmpd="sng" algn="ctr">
                <a:noFill/>
                <a:prstDash val="solid"/>
              </a:ln>
              <a:effectLst>
                <a:softEdge rad="0"/>
              </a:effec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7" name="椭圆 80"/>
            <p:cNvSpPr/>
            <p:nvPr/>
          </p:nvSpPr>
          <p:spPr bwMode="auto">
            <a:xfrm>
              <a:off x="4101618" y="2137562"/>
              <a:ext cx="2016471" cy="2020558"/>
            </a:xfrm>
            <a:prstGeom prst="ellipse">
              <a:avLst/>
            </a:prstGeom>
            <a:blipFill>
              <a:blip r:embed="rId2" cstate="print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>
              <a:innerShdw blurRad="63500" dist="25400" dir="18660000">
                <a:prstClr val="black">
                  <a:alpha val="35000"/>
                </a:prstClr>
              </a:innerShdw>
            </a:effec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0" name="Oval 8"/>
          <p:cNvSpPr/>
          <p:nvPr/>
        </p:nvSpPr>
        <p:spPr>
          <a:xfrm>
            <a:off x="4443461" y="2207559"/>
            <a:ext cx="538550" cy="53855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Oval 9"/>
          <p:cNvSpPr/>
          <p:nvPr/>
        </p:nvSpPr>
        <p:spPr>
          <a:xfrm>
            <a:off x="2762438" y="1521713"/>
            <a:ext cx="553208" cy="55320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Oval 10"/>
          <p:cNvSpPr/>
          <p:nvPr/>
        </p:nvSpPr>
        <p:spPr>
          <a:xfrm>
            <a:off x="6905283" y="1181617"/>
            <a:ext cx="1373608" cy="1373608"/>
          </a:xfrm>
          <a:prstGeom prst="ellipse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0" b="1" dirty="0"/>
              <a:t>2</a:t>
            </a:r>
          </a:p>
        </p:txBody>
      </p:sp>
      <p:sp>
        <p:nvSpPr>
          <p:cNvPr id="13" name="Oval 11"/>
          <p:cNvSpPr/>
          <p:nvPr/>
        </p:nvSpPr>
        <p:spPr>
          <a:xfrm>
            <a:off x="3236132" y="419245"/>
            <a:ext cx="740105" cy="740105"/>
          </a:xfrm>
          <a:prstGeom prst="ellipse">
            <a:avLst/>
          </a:prstGeom>
          <a:solidFill>
            <a:srgbClr val="F6A5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Oval 12"/>
          <p:cNvSpPr/>
          <p:nvPr/>
        </p:nvSpPr>
        <p:spPr>
          <a:xfrm>
            <a:off x="3085546" y="5791188"/>
            <a:ext cx="230100" cy="2301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Oval 13"/>
          <p:cNvSpPr/>
          <p:nvPr/>
        </p:nvSpPr>
        <p:spPr>
          <a:xfrm>
            <a:off x="587041" y="3007002"/>
            <a:ext cx="554270" cy="55427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Oval 14"/>
          <p:cNvSpPr/>
          <p:nvPr/>
        </p:nvSpPr>
        <p:spPr>
          <a:xfrm>
            <a:off x="6085604" y="3848143"/>
            <a:ext cx="472224" cy="472224"/>
          </a:xfrm>
          <a:prstGeom prst="ellipse">
            <a:avLst/>
          </a:prstGeom>
          <a:solidFill>
            <a:srgbClr val="F6A5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grpSp>
        <p:nvGrpSpPr>
          <p:cNvPr id="17" name="Group 31"/>
          <p:cNvGrpSpPr/>
          <p:nvPr/>
        </p:nvGrpSpPr>
        <p:grpSpPr>
          <a:xfrm>
            <a:off x="5055555" y="2297647"/>
            <a:ext cx="986490" cy="986490"/>
            <a:chOff x="5055555" y="2012177"/>
            <a:chExt cx="986490" cy="986490"/>
          </a:xfrm>
        </p:grpSpPr>
        <p:sp>
          <p:nvSpPr>
            <p:cNvPr id="18" name="Oval 32"/>
            <p:cNvSpPr/>
            <p:nvPr/>
          </p:nvSpPr>
          <p:spPr>
            <a:xfrm>
              <a:off x="5055555" y="2012177"/>
              <a:ext cx="986490" cy="986490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19" name="Picture 3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5617" y="2133970"/>
              <a:ext cx="576050" cy="576050"/>
            </a:xfrm>
            <a:prstGeom prst="rect">
              <a:avLst/>
            </a:prstGeom>
          </p:spPr>
        </p:pic>
      </p:grpSp>
      <p:grpSp>
        <p:nvGrpSpPr>
          <p:cNvPr id="20" name="Group 34"/>
          <p:cNvGrpSpPr/>
          <p:nvPr/>
        </p:nvGrpSpPr>
        <p:grpSpPr>
          <a:xfrm>
            <a:off x="1332251" y="1424447"/>
            <a:ext cx="914400" cy="914400"/>
            <a:chOff x="1664298" y="1454017"/>
            <a:chExt cx="914400" cy="914400"/>
          </a:xfrm>
        </p:grpSpPr>
        <p:sp>
          <p:nvSpPr>
            <p:cNvPr id="21" name="Oval 35"/>
            <p:cNvSpPr/>
            <p:nvPr/>
          </p:nvSpPr>
          <p:spPr>
            <a:xfrm>
              <a:off x="1664298" y="1454017"/>
              <a:ext cx="914400" cy="9144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22" name="Picture 3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8400" y="1543797"/>
              <a:ext cx="679285" cy="679285"/>
            </a:xfrm>
            <a:prstGeom prst="rect">
              <a:avLst/>
            </a:prstGeom>
          </p:spPr>
        </p:pic>
      </p:grpSp>
      <p:sp>
        <p:nvSpPr>
          <p:cNvPr id="23" name="Oval 6"/>
          <p:cNvSpPr/>
          <p:nvPr/>
        </p:nvSpPr>
        <p:spPr>
          <a:xfrm>
            <a:off x="8023147" y="5721444"/>
            <a:ext cx="268024" cy="268024"/>
          </a:xfrm>
          <a:prstGeom prst="ellipse">
            <a:avLst/>
          </a:prstGeom>
          <a:solidFill>
            <a:srgbClr val="25B7C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TextBox 12"/>
          <p:cNvSpPr txBox="1"/>
          <p:nvPr/>
        </p:nvSpPr>
        <p:spPr>
          <a:xfrm>
            <a:off x="7771267" y="2746109"/>
            <a:ext cx="413446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rgbClr val="595859"/>
                </a:solidFill>
                <a:latin typeface="+mj-lt"/>
              </a:rPr>
              <a:t>模型构建与训练</a:t>
            </a:r>
            <a:endParaRPr lang="en-US" sz="4400" b="1" dirty="0">
              <a:solidFill>
                <a:srgbClr val="595859"/>
              </a:solidFill>
              <a:latin typeface="+mj-lt"/>
            </a:endParaRPr>
          </a:p>
        </p:txBody>
      </p:sp>
      <p:sp>
        <p:nvSpPr>
          <p:cNvPr id="25" name="TextBox 13"/>
          <p:cNvSpPr txBox="1"/>
          <p:nvPr/>
        </p:nvSpPr>
        <p:spPr>
          <a:xfrm>
            <a:off x="7771267" y="3704670"/>
            <a:ext cx="4014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595859"/>
                </a:solidFill>
                <a:cs typeface="Arial" panose="020B0604020202020204" pitchFamily="34" charset="0"/>
              </a:rPr>
              <a:t>刘博严</a:t>
            </a:r>
            <a:endParaRPr lang="en-US" sz="1600" i="1" dirty="0">
              <a:solidFill>
                <a:srgbClr val="5958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8638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3" grpId="0" animBg="1"/>
    </p:bldLst>
  </p:timing>
</p:sld>
</file>

<file path=ppt/theme/theme1.xml><?xml version="1.0" encoding="utf-8"?>
<a:theme xmlns:a="http://schemas.openxmlformats.org/drawingml/2006/main" name="亮亮图文旗舰店https://liangliangtuwen.tmall.com">
  <a:themeElements>
    <a:clrScheme name="自定义 1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25B7C0"/>
      </a:accent1>
      <a:accent2>
        <a:srgbClr val="F6A500"/>
      </a:accent2>
      <a:accent3>
        <a:srgbClr val="585858"/>
      </a:accent3>
      <a:accent4>
        <a:srgbClr val="FD7104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29000">
              <a:srgbClr val="FFFFFF"/>
            </a:gs>
            <a:gs pos="98000">
              <a:srgbClr val="FFFFFF">
                <a:lumMod val="75000"/>
              </a:srgbClr>
            </a:gs>
          </a:gsLst>
          <a:lin ang="2700000" scaled="1"/>
          <a:tileRect/>
        </a:gradFill>
        <a:ln w="25400" cap="flat" cmpd="sng" algn="ctr">
          <a:noFill/>
          <a:prstDash val="solid"/>
        </a:ln>
        <a:effectLst>
          <a:softEdge rad="0"/>
        </a:effectLst>
      </a:spPr>
      <a:bodyPr anchor="ctr"/>
      <a:lstStyle>
        <a:defPPr marL="0" marR="0" indent="0" algn="ctr" defTabSz="91440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1395</Words>
  <Application>Microsoft Office PowerPoint</Application>
  <PresentationFormat>宽屏</PresentationFormat>
  <Paragraphs>164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9" baseType="lpstr">
      <vt:lpstr>微软雅黑</vt:lpstr>
      <vt:lpstr>Arial</vt:lpstr>
      <vt:lpstr>Arial Black</vt:lpstr>
      <vt:lpstr>Times New Roman</vt:lpstr>
      <vt:lpstr>亮亮图文旗舰店https://liangliangtuwen.tmall.com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MOMODASUCAI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>12sc.taobao.com</dc:subject>
  <dc:creator>清风素材</dc:creator>
  <cp:keywords>12sc.taobao.com</cp:keywords>
  <dc:description>12sc.taobao.com</dc:description>
  <cp:lastModifiedBy>刘 博严</cp:lastModifiedBy>
  <cp:revision>126</cp:revision>
  <dcterms:created xsi:type="dcterms:W3CDTF">2014-11-06T06:08:55Z</dcterms:created>
  <dcterms:modified xsi:type="dcterms:W3CDTF">2022-10-24T10:24:32Z</dcterms:modified>
  <cp:category>12sc.taobao.com</cp:category>
  <cp:contentStatus>12sc.taobao.com</cp:contentStatus>
</cp:coreProperties>
</file>